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41"/>
  </p:notesMasterIdLst>
  <p:sldIdLst>
    <p:sldId id="395" r:id="rId2"/>
    <p:sldId id="318" r:id="rId3"/>
    <p:sldId id="319" r:id="rId4"/>
    <p:sldId id="397" r:id="rId5"/>
    <p:sldId id="335" r:id="rId6"/>
    <p:sldId id="425" r:id="rId7"/>
    <p:sldId id="331" r:id="rId8"/>
    <p:sldId id="396" r:id="rId9"/>
    <p:sldId id="332" r:id="rId10"/>
    <p:sldId id="398" r:id="rId11"/>
    <p:sldId id="333" r:id="rId12"/>
    <p:sldId id="399" r:id="rId13"/>
    <p:sldId id="400" r:id="rId14"/>
    <p:sldId id="401" r:id="rId15"/>
    <p:sldId id="403" r:id="rId16"/>
    <p:sldId id="404" r:id="rId17"/>
    <p:sldId id="405" r:id="rId18"/>
    <p:sldId id="426" r:id="rId19"/>
    <p:sldId id="402"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420" r:id="rId35"/>
    <p:sldId id="422" r:id="rId36"/>
    <p:sldId id="423" r:id="rId37"/>
    <p:sldId id="421" r:id="rId38"/>
    <p:sldId id="424" r:id="rId39"/>
    <p:sldId id="26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E51F5B-C7E4-4C01-A231-96CEA27F5FC3}">
          <p14:sldIdLst>
            <p14:sldId id="395"/>
          </p14:sldIdLst>
        </p14:section>
        <p14:section name="Content" id="{1B62170A-2E04-4DEB-AFCB-485F16B560C1}">
          <p14:sldIdLst>
            <p14:sldId id="318"/>
            <p14:sldId id="319"/>
            <p14:sldId id="397"/>
            <p14:sldId id="335"/>
            <p14:sldId id="425"/>
            <p14:sldId id="331"/>
            <p14:sldId id="396"/>
            <p14:sldId id="332"/>
            <p14:sldId id="398"/>
            <p14:sldId id="333"/>
            <p14:sldId id="399"/>
            <p14:sldId id="400"/>
            <p14:sldId id="401"/>
            <p14:sldId id="403"/>
            <p14:sldId id="404"/>
            <p14:sldId id="405"/>
            <p14:sldId id="426"/>
            <p14:sldId id="402"/>
            <p14:sldId id="406"/>
            <p14:sldId id="407"/>
            <p14:sldId id="408"/>
            <p14:sldId id="409"/>
            <p14:sldId id="410"/>
            <p14:sldId id="411"/>
            <p14:sldId id="412"/>
            <p14:sldId id="413"/>
            <p14:sldId id="414"/>
            <p14:sldId id="415"/>
            <p14:sldId id="416"/>
            <p14:sldId id="417"/>
            <p14:sldId id="418"/>
            <p14:sldId id="419"/>
            <p14:sldId id="420"/>
            <p14:sldId id="422"/>
            <p14:sldId id="423"/>
            <p14:sldId id="421"/>
            <p14:sldId id="424"/>
            <p14:sldId id="26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D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920" autoAdjust="0"/>
  </p:normalViewPr>
  <p:slideViewPr>
    <p:cSldViewPr snapToGrid="0">
      <p:cViewPr varScale="1">
        <p:scale>
          <a:sx n="76" d="100"/>
          <a:sy n="76" d="100"/>
        </p:scale>
        <p:origin x="869"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4" d="100"/>
          <a:sy n="54" d="100"/>
        </p:scale>
        <p:origin x="279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F4D1A3-4167-4DE2-857D-FED6DC824423}"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378F9-F517-40BC-8F9F-7F7144C3CF8F}" type="slidenum">
              <a:rPr lang="en-US" smtClean="0"/>
              <a:t>‹#›</a:t>
            </a:fld>
            <a:endParaRPr lang="en-US"/>
          </a:p>
        </p:txBody>
      </p:sp>
    </p:spTree>
    <p:extLst>
      <p:ext uri="{BB962C8B-B14F-4D97-AF65-F5344CB8AC3E}">
        <p14:creationId xmlns:p14="http://schemas.microsoft.com/office/powerpoint/2010/main" val="28540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0378F9-F517-40BC-8F9F-7F7144C3CF8F}" type="slidenum">
              <a:rPr lang="en-US" smtClean="0"/>
              <a:t>8</a:t>
            </a:fld>
            <a:endParaRPr lang="en-US"/>
          </a:p>
        </p:txBody>
      </p:sp>
    </p:spTree>
    <p:extLst>
      <p:ext uri="{BB962C8B-B14F-4D97-AF65-F5344CB8AC3E}">
        <p14:creationId xmlns:p14="http://schemas.microsoft.com/office/powerpoint/2010/main" val="1988321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341120" y="3703320"/>
            <a:ext cx="9144000" cy="1655762"/>
          </a:xfrm>
        </p:spPr>
        <p:txBody>
          <a:bodyPr/>
          <a:lstStyle>
            <a:lvl1pPr marL="0" indent="0" algn="ctr">
              <a:buNone/>
              <a:defRPr sz="2400"/>
            </a:lvl1pPr>
            <a:lvl2pPr marL="457182" indent="0" algn="ctr">
              <a:buNone/>
              <a:defRPr sz="2000"/>
            </a:lvl2pPr>
            <a:lvl3pPr marL="914364" indent="0" algn="ctr">
              <a:buNone/>
              <a:defRPr sz="1800"/>
            </a:lvl3pPr>
            <a:lvl4pPr marL="1371545" indent="0" algn="ctr">
              <a:buNone/>
              <a:defRPr sz="1600"/>
            </a:lvl4pPr>
            <a:lvl5pPr marL="1828727" indent="0" algn="ctr">
              <a:buNone/>
              <a:defRPr sz="1600"/>
            </a:lvl5pPr>
            <a:lvl6pPr marL="2285909" indent="0" algn="ctr">
              <a:buNone/>
              <a:defRPr sz="1600"/>
            </a:lvl6pPr>
            <a:lvl7pPr marL="2743091" indent="0" algn="ctr">
              <a:buNone/>
              <a:defRPr sz="1600"/>
            </a:lvl7pPr>
            <a:lvl8pPr marL="3200272" indent="0" algn="ctr">
              <a:buNone/>
              <a:defRPr sz="1600"/>
            </a:lvl8pPr>
            <a:lvl9pPr marL="3657454"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D6DF3E-7A0A-4504-A32F-B6A5DDD7E500}" type="datetime1">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1236C6-0024-4286-AA03-0A6E67CE63D4}" type="slidenum">
              <a:rPr lang="en-US" smtClean="0"/>
              <a:t>‹#›</a:t>
            </a:fld>
            <a:endParaRPr lang="en-US"/>
          </a:p>
        </p:txBody>
      </p:sp>
    </p:spTree>
    <p:extLst>
      <p:ext uri="{BB962C8B-B14F-4D97-AF65-F5344CB8AC3E}">
        <p14:creationId xmlns:p14="http://schemas.microsoft.com/office/powerpoint/2010/main" val="219192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94FB6D-F566-4479-B0F7-971C17EA3491}" type="datetime1">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1236C6-0024-4286-AA03-0A6E67CE63D4}" type="slidenum">
              <a:rPr lang="en-US" smtClean="0"/>
              <a:t>‹#›</a:t>
            </a:fld>
            <a:endParaRPr lang="en-US"/>
          </a:p>
        </p:txBody>
      </p:sp>
    </p:spTree>
    <p:extLst>
      <p:ext uri="{BB962C8B-B14F-4D97-AF65-F5344CB8AC3E}">
        <p14:creationId xmlns:p14="http://schemas.microsoft.com/office/powerpoint/2010/main" val="3780131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36655D-855F-4092-8C67-BB19F58EE694}" type="datetime1">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1236C6-0024-4286-AA03-0A6E67CE63D4}" type="slidenum">
              <a:rPr lang="en-US" smtClean="0"/>
              <a:t>‹#›</a:t>
            </a:fld>
            <a:endParaRPr lang="en-US"/>
          </a:p>
        </p:txBody>
      </p:sp>
    </p:spTree>
    <p:extLst>
      <p:ext uri="{BB962C8B-B14F-4D97-AF65-F5344CB8AC3E}">
        <p14:creationId xmlns:p14="http://schemas.microsoft.com/office/powerpoint/2010/main" val="1677780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7FF606-85C0-4551-8EC4-5C1C0F0F2C7A}" type="datetime1">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1236C6-0024-4286-AA03-0A6E67CE63D4}" type="slidenum">
              <a:rPr lang="en-US" smtClean="0"/>
              <a:t>‹#›</a:t>
            </a:fld>
            <a:endParaRPr lang="en-US"/>
          </a:p>
        </p:txBody>
      </p:sp>
    </p:spTree>
    <p:extLst>
      <p:ext uri="{BB962C8B-B14F-4D97-AF65-F5344CB8AC3E}">
        <p14:creationId xmlns:p14="http://schemas.microsoft.com/office/powerpoint/2010/main" val="3405668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0A3656-5BFC-4FBD-8CD7-B64E68747382}" type="datetime1">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1236C6-0024-4286-AA03-0A6E67CE63D4}" type="slidenum">
              <a:rPr lang="en-US" smtClean="0"/>
              <a:t>‹#›</a:t>
            </a:fld>
            <a:endParaRPr lang="en-US"/>
          </a:p>
        </p:txBody>
      </p:sp>
    </p:spTree>
    <p:extLst>
      <p:ext uri="{BB962C8B-B14F-4D97-AF65-F5344CB8AC3E}">
        <p14:creationId xmlns:p14="http://schemas.microsoft.com/office/powerpoint/2010/main" val="3408311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6176" y="173913"/>
            <a:ext cx="9326880" cy="719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49224" y="1253330"/>
            <a:ext cx="11080958" cy="45286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8788008-8FDC-4EBC-9B98-F488E400BCFC}" type="datetime1">
              <a:rPr lang="en-US" smtClean="0"/>
              <a:t>6/20/2024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5904588-C5A4-4185-8804-A8353AEAA887}" type="slidenum">
              <a:rPr lang="en-US" smtClean="0"/>
              <a:pPr>
                <a:defRPr/>
              </a:pPr>
              <a:t>‹#›</a:t>
            </a:fld>
            <a:endParaRPr lang="en-US"/>
          </a:p>
        </p:txBody>
      </p:sp>
      <p:cxnSp>
        <p:nvCxnSpPr>
          <p:cNvPr id="7" name="Straight Connector 6">
            <a:extLst>
              <a:ext uri="{FF2B5EF4-FFF2-40B4-BE49-F238E27FC236}">
                <a16:creationId xmlns:a16="http://schemas.microsoft.com/office/drawing/2014/main" id="{BE35E1FA-AA49-B250-716D-79E7722DC3C1}"/>
              </a:ext>
            </a:extLst>
          </p:cNvPr>
          <p:cNvCxnSpPr/>
          <p:nvPr userDrawn="1"/>
        </p:nvCxnSpPr>
        <p:spPr>
          <a:xfrm>
            <a:off x="0" y="980728"/>
            <a:ext cx="12192000" cy="0"/>
          </a:xfrm>
          <a:prstGeom prst="line">
            <a:avLst/>
          </a:prstGeom>
          <a:ln w="76200">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82FA54EB-F10A-D6ED-3049-3F8C947703F2}"/>
              </a:ext>
            </a:extLst>
          </p:cNvPr>
          <p:cNvCxnSpPr/>
          <p:nvPr userDrawn="1"/>
        </p:nvCxnSpPr>
        <p:spPr>
          <a:xfrm>
            <a:off x="0" y="6356353"/>
            <a:ext cx="12192000"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90ED0C58-1964-50C2-553D-79EDB5C12D4C}"/>
              </a:ext>
            </a:extLst>
          </p:cNvPr>
          <p:cNvSpPr txBox="1"/>
          <p:nvPr userDrawn="1"/>
        </p:nvSpPr>
        <p:spPr>
          <a:xfrm>
            <a:off x="5280358" y="6451735"/>
            <a:ext cx="1631285" cy="387798"/>
          </a:xfrm>
          <a:prstGeom prst="rect">
            <a:avLst/>
          </a:prstGeom>
          <a:noFill/>
        </p:spPr>
        <p:txBody>
          <a:bodyPr wrap="square" rtlCol="0">
            <a:spAutoFit/>
          </a:bodyPr>
          <a:lstStyle/>
          <a:p>
            <a:pPr defTabSz="468911" fontAlgn="auto">
              <a:spcBef>
                <a:spcPts val="0"/>
              </a:spcBef>
              <a:spcAft>
                <a:spcPts val="0"/>
              </a:spcAft>
            </a:pPr>
            <a:r>
              <a:rPr lang="en-US" sz="1920" b="1">
                <a:solidFill>
                  <a:srgbClr val="0070C0"/>
                </a:solidFill>
                <a:latin typeface="Times New Roman" panose="02020603050405020304" pitchFamily="18" charset="0"/>
                <a:cs typeface="Times New Roman" panose="02020603050405020304" pitchFamily="18" charset="0"/>
              </a:rPr>
              <a:t>NTTU-2024</a:t>
            </a:r>
          </a:p>
        </p:txBody>
      </p:sp>
    </p:spTree>
    <p:extLst>
      <p:ext uri="{BB962C8B-B14F-4D97-AF65-F5344CB8AC3E}">
        <p14:creationId xmlns:p14="http://schemas.microsoft.com/office/powerpoint/2010/main" val="408276257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hdr="0" ftr="0" dt="0"/>
  <p:txStyles>
    <p:titleStyle>
      <a:lvl1pPr algn="l" defTabSz="914364" rtl="0" eaLnBrk="1" latinLnBrk="0" hangingPunct="1">
        <a:lnSpc>
          <a:spcPct val="90000"/>
        </a:lnSpc>
        <a:spcBef>
          <a:spcPct val="0"/>
        </a:spcBef>
        <a:buNone/>
        <a:defRPr sz="4320" kern="1200">
          <a:solidFill>
            <a:srgbClr val="FF0000"/>
          </a:solidFill>
          <a:latin typeface="+mj-lt"/>
          <a:ea typeface="+mj-ea"/>
          <a:cs typeface="+mj-cs"/>
        </a:defRPr>
      </a:lvl1pPr>
    </p:titleStyle>
    <p:bodyStyle>
      <a:lvl1pPr marL="228590" indent="-228590" algn="l" defTabSz="914364" rtl="0" eaLnBrk="1" latinLnBrk="0" hangingPunct="1">
        <a:lnSpc>
          <a:spcPct val="90000"/>
        </a:lnSpc>
        <a:spcBef>
          <a:spcPts val="1000"/>
        </a:spcBef>
        <a:buFont typeface="Arial" panose="020B0604020202020204" pitchFamily="34" charset="0"/>
        <a:buChar char="•"/>
        <a:defRPr sz="3360" kern="1200">
          <a:solidFill>
            <a:schemeClr val="tx1"/>
          </a:solidFill>
          <a:latin typeface="+mj-lt"/>
          <a:ea typeface="+mn-ea"/>
          <a:cs typeface="+mn-cs"/>
        </a:defRPr>
      </a:lvl1pPr>
      <a:lvl2pPr marL="685772" indent="-228590" algn="l" defTabSz="914364" rtl="0" eaLnBrk="1" latinLnBrk="0" hangingPunct="1">
        <a:lnSpc>
          <a:spcPct val="90000"/>
        </a:lnSpc>
        <a:spcBef>
          <a:spcPts val="500"/>
        </a:spcBef>
        <a:buFont typeface="Arial" panose="020B0604020202020204" pitchFamily="34" charset="0"/>
        <a:buChar char="•"/>
        <a:defRPr sz="3360" kern="1200">
          <a:solidFill>
            <a:schemeClr val="tx1"/>
          </a:solidFill>
          <a:latin typeface="+mj-lt"/>
          <a:ea typeface="+mn-ea"/>
          <a:cs typeface="+mn-cs"/>
        </a:defRPr>
      </a:lvl2pPr>
      <a:lvl3pPr marL="1142954" indent="-228590" algn="l" defTabSz="914364" rtl="0" eaLnBrk="1" latinLnBrk="0" hangingPunct="1">
        <a:lnSpc>
          <a:spcPct val="90000"/>
        </a:lnSpc>
        <a:spcBef>
          <a:spcPts val="500"/>
        </a:spcBef>
        <a:buFont typeface="Arial" panose="020B0604020202020204" pitchFamily="34" charset="0"/>
        <a:buChar char="•"/>
        <a:defRPr sz="3360" kern="1200">
          <a:solidFill>
            <a:schemeClr val="tx1"/>
          </a:solidFill>
          <a:latin typeface="+mj-lt"/>
          <a:ea typeface="+mn-ea"/>
          <a:cs typeface="+mn-cs"/>
        </a:defRPr>
      </a:lvl3pPr>
      <a:lvl4pPr marL="1600136" indent="-228590" algn="l" defTabSz="914364" rtl="0" eaLnBrk="1" latinLnBrk="0" hangingPunct="1">
        <a:lnSpc>
          <a:spcPct val="90000"/>
        </a:lnSpc>
        <a:spcBef>
          <a:spcPts val="500"/>
        </a:spcBef>
        <a:buFont typeface="Arial" panose="020B0604020202020204" pitchFamily="34" charset="0"/>
        <a:buChar char="•"/>
        <a:defRPr sz="3360" kern="1200">
          <a:solidFill>
            <a:schemeClr val="tx1"/>
          </a:solidFill>
          <a:latin typeface="+mj-lt"/>
          <a:ea typeface="+mn-ea"/>
          <a:cs typeface="+mn-cs"/>
        </a:defRPr>
      </a:lvl4pPr>
      <a:lvl5pPr marL="2057317" indent="-228590" algn="l" defTabSz="914364" rtl="0" eaLnBrk="1" latinLnBrk="0" hangingPunct="1">
        <a:lnSpc>
          <a:spcPct val="90000"/>
        </a:lnSpc>
        <a:spcBef>
          <a:spcPts val="500"/>
        </a:spcBef>
        <a:buFont typeface="Arial" panose="020B0604020202020204" pitchFamily="34" charset="0"/>
        <a:buChar char="•"/>
        <a:defRPr sz="3360" kern="1200">
          <a:solidFill>
            <a:schemeClr val="tx1"/>
          </a:solidFill>
          <a:latin typeface="+mj-lt"/>
          <a:ea typeface="+mn-ea"/>
          <a:cs typeface="+mn-cs"/>
        </a:defRPr>
      </a:lvl5pPr>
      <a:lvl6pPr marL="2514499"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4"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F258BB-5087-4B34-8BB8-4BFB436ACD39}"/>
              </a:ext>
            </a:extLst>
          </p:cNvPr>
          <p:cNvSpPr txBox="1">
            <a:spLocks noChangeArrowheads="1"/>
          </p:cNvSpPr>
          <p:nvPr/>
        </p:nvSpPr>
        <p:spPr>
          <a:xfrm>
            <a:off x="243841" y="5243379"/>
            <a:ext cx="3415307" cy="754063"/>
          </a:xfrm>
          <a:prstGeom prst="rect">
            <a:avLst/>
          </a:prstGeom>
        </p:spPr>
        <p:txBody>
          <a:bodyPr>
            <a:noAutofit/>
          </a:bodyPr>
          <a:lstStyle>
            <a:lvl1pPr marL="0" indent="0" algn="ctr" defTabSz="742950" rtl="0" fontAlgn="base">
              <a:lnSpc>
                <a:spcPct val="90000"/>
              </a:lnSpc>
              <a:spcBef>
                <a:spcPts val="813"/>
              </a:spcBef>
              <a:spcAft>
                <a:spcPct val="0"/>
              </a:spcAft>
              <a:buFont typeface="Arial" panose="020B0604020202020204" pitchFamily="34" charset="0"/>
              <a:buNone/>
              <a:defRPr sz="1950" kern="1200">
                <a:solidFill>
                  <a:schemeClr val="tx1"/>
                </a:solidFill>
                <a:latin typeface="+mn-lt"/>
                <a:ea typeface="+mn-ea"/>
                <a:cs typeface="+mn-cs"/>
              </a:defRPr>
            </a:lvl1pPr>
            <a:lvl2pPr marL="371475" indent="0" algn="ctr" defTabSz="742950" rtl="0" fontAlgn="base">
              <a:lnSpc>
                <a:spcPct val="90000"/>
              </a:lnSpc>
              <a:spcBef>
                <a:spcPts val="400"/>
              </a:spcBef>
              <a:spcAft>
                <a:spcPct val="0"/>
              </a:spcAft>
              <a:buFont typeface="Arial" panose="020B0604020202020204" pitchFamily="34" charset="0"/>
              <a:buNone/>
              <a:defRPr sz="1625" kern="1200">
                <a:solidFill>
                  <a:schemeClr val="tx1"/>
                </a:solidFill>
                <a:latin typeface="+mn-lt"/>
                <a:ea typeface="+mn-ea"/>
                <a:cs typeface="+mn-cs"/>
              </a:defRPr>
            </a:lvl2pPr>
            <a:lvl3pPr marL="742950" indent="0" algn="ctr" defTabSz="742950" rtl="0" fontAlgn="base">
              <a:lnSpc>
                <a:spcPct val="90000"/>
              </a:lnSpc>
              <a:spcBef>
                <a:spcPts val="400"/>
              </a:spcBef>
              <a:spcAft>
                <a:spcPct val="0"/>
              </a:spcAft>
              <a:buFont typeface="Arial" panose="020B0604020202020204" pitchFamily="34" charset="0"/>
              <a:buNone/>
              <a:defRPr sz="1463" kern="1200">
                <a:solidFill>
                  <a:schemeClr val="tx1"/>
                </a:solidFill>
                <a:latin typeface="+mn-lt"/>
                <a:ea typeface="+mn-ea"/>
                <a:cs typeface="+mn-cs"/>
              </a:defRPr>
            </a:lvl3pPr>
            <a:lvl4pPr marL="1114425" indent="0" algn="ctr" defTabSz="742950" rtl="0" fontAlgn="base">
              <a:lnSpc>
                <a:spcPct val="90000"/>
              </a:lnSpc>
              <a:spcBef>
                <a:spcPts val="400"/>
              </a:spcBef>
              <a:spcAft>
                <a:spcPct val="0"/>
              </a:spcAft>
              <a:buFont typeface="Arial" panose="020B0604020202020204" pitchFamily="34" charset="0"/>
              <a:buNone/>
              <a:defRPr sz="1300" kern="1200">
                <a:solidFill>
                  <a:schemeClr val="tx1"/>
                </a:solidFill>
                <a:latin typeface="+mn-lt"/>
                <a:ea typeface="+mn-ea"/>
                <a:cs typeface="+mn-cs"/>
              </a:defRPr>
            </a:lvl4pPr>
            <a:lvl5pPr marL="1485900" indent="0" algn="ctr" defTabSz="742950" rtl="0" fontAlgn="base">
              <a:lnSpc>
                <a:spcPct val="90000"/>
              </a:lnSpc>
              <a:spcBef>
                <a:spcPts val="400"/>
              </a:spcBef>
              <a:spcAft>
                <a:spcPct val="0"/>
              </a:spcAft>
              <a:buFont typeface="Arial" panose="020B0604020202020204" pitchFamily="34" charset="0"/>
              <a:buNone/>
              <a:defRPr sz="1300" kern="1200">
                <a:solidFill>
                  <a:schemeClr val="tx1"/>
                </a:solidFill>
                <a:latin typeface="+mn-lt"/>
                <a:ea typeface="+mn-ea"/>
                <a:cs typeface="+mn-cs"/>
              </a:defRPr>
            </a:lvl5pPr>
            <a:lvl6pPr marL="1857375" indent="0" algn="ctr" defTabSz="742950" rtl="0" eaLnBrk="1" latinLnBrk="0" hangingPunct="1">
              <a:lnSpc>
                <a:spcPct val="90000"/>
              </a:lnSpc>
              <a:spcBef>
                <a:spcPts val="406"/>
              </a:spcBef>
              <a:buFont typeface="Arial" panose="020B0604020202020204" pitchFamily="34" charset="0"/>
              <a:buNone/>
              <a:defRPr sz="1300" kern="1200">
                <a:solidFill>
                  <a:schemeClr val="tx1"/>
                </a:solidFill>
                <a:latin typeface="+mn-lt"/>
                <a:ea typeface="+mn-ea"/>
                <a:cs typeface="+mn-cs"/>
              </a:defRPr>
            </a:lvl6pPr>
            <a:lvl7pPr marL="2228850" indent="0" algn="ctr" defTabSz="742950" rtl="0" eaLnBrk="1" latinLnBrk="0" hangingPunct="1">
              <a:lnSpc>
                <a:spcPct val="90000"/>
              </a:lnSpc>
              <a:spcBef>
                <a:spcPts val="406"/>
              </a:spcBef>
              <a:buFont typeface="Arial" panose="020B0604020202020204" pitchFamily="34" charset="0"/>
              <a:buNone/>
              <a:defRPr sz="1300" kern="1200">
                <a:solidFill>
                  <a:schemeClr val="tx1"/>
                </a:solidFill>
                <a:latin typeface="+mn-lt"/>
                <a:ea typeface="+mn-ea"/>
                <a:cs typeface="+mn-cs"/>
              </a:defRPr>
            </a:lvl7pPr>
            <a:lvl8pPr marL="2600325" indent="0" algn="ctr" defTabSz="742950" rtl="0" eaLnBrk="1" latinLnBrk="0" hangingPunct="1">
              <a:lnSpc>
                <a:spcPct val="90000"/>
              </a:lnSpc>
              <a:spcBef>
                <a:spcPts val="406"/>
              </a:spcBef>
              <a:buFont typeface="Arial" panose="020B0604020202020204" pitchFamily="34" charset="0"/>
              <a:buNone/>
              <a:defRPr sz="1300" kern="1200">
                <a:solidFill>
                  <a:schemeClr val="tx1"/>
                </a:solidFill>
                <a:latin typeface="+mn-lt"/>
                <a:ea typeface="+mn-ea"/>
                <a:cs typeface="+mn-cs"/>
              </a:defRPr>
            </a:lvl8pPr>
            <a:lvl9pPr marL="2971800" indent="0" algn="ctr" defTabSz="742950" rtl="0" eaLnBrk="1" latinLnBrk="0" hangingPunct="1">
              <a:lnSpc>
                <a:spcPct val="90000"/>
              </a:lnSpc>
              <a:spcBef>
                <a:spcPts val="406"/>
              </a:spcBef>
              <a:buFont typeface="Arial" panose="020B0604020202020204" pitchFamily="34" charset="0"/>
              <a:buNone/>
              <a:defRPr sz="1300" kern="1200">
                <a:solidFill>
                  <a:schemeClr val="tx1"/>
                </a:solidFill>
                <a:latin typeface="+mn-lt"/>
                <a:ea typeface="+mn-ea"/>
                <a:cs typeface="+mn-cs"/>
              </a:defRPr>
            </a:lvl9pPr>
          </a:lstStyle>
          <a:p>
            <a:pPr algn="l" defTabSz="761981">
              <a:spcBef>
                <a:spcPts val="833"/>
              </a:spcBef>
              <a:defRPr/>
            </a:pPr>
            <a:r>
              <a:rPr lang="en-US" altLang="en-US" sz="1680" b="1">
                <a:solidFill>
                  <a:srgbClr val="00B050"/>
                </a:solidFill>
                <a:latin typeface="Times New Roman" panose="02020603050405020304" pitchFamily="18" charset="0"/>
                <a:cs typeface="Times New Roman" panose="02020603050405020304" pitchFamily="18" charset="0"/>
              </a:rPr>
              <a:t>GVHD: ThS. Đỗ Hoàng Nam</a:t>
            </a:r>
          </a:p>
          <a:p>
            <a:pPr algn="l" defTabSz="761981">
              <a:spcBef>
                <a:spcPts val="833"/>
              </a:spcBef>
              <a:defRPr/>
            </a:pPr>
            <a:r>
              <a:rPr lang="en-US" altLang="en-US" sz="1680" b="1">
                <a:solidFill>
                  <a:srgbClr val="00B050"/>
                </a:solidFill>
                <a:latin typeface="Times New Roman" panose="02020603050405020304" pitchFamily="18" charset="0"/>
                <a:cs typeface="Times New Roman" panose="02020603050405020304" pitchFamily="18" charset="0"/>
              </a:rPr>
              <a:t>Email: namdh@nttu.edu.vn</a:t>
            </a:r>
          </a:p>
          <a:p>
            <a:pPr algn="l" defTabSz="761981">
              <a:spcBef>
                <a:spcPts val="833"/>
              </a:spcBef>
              <a:defRPr/>
            </a:pPr>
            <a:r>
              <a:rPr lang="en-US" altLang="en-US" sz="1680" b="1">
                <a:solidFill>
                  <a:srgbClr val="00B050"/>
                </a:solidFill>
                <a:latin typeface="Times New Roman" panose="02020603050405020304" pitchFamily="18" charset="0"/>
                <a:cs typeface="Times New Roman" panose="02020603050405020304" pitchFamily="18" charset="0"/>
              </a:rPr>
              <a:t>DĐ: 0937 091 063</a:t>
            </a:r>
          </a:p>
        </p:txBody>
      </p:sp>
      <p:sp>
        <p:nvSpPr>
          <p:cNvPr id="4100" name="Rectangle 8">
            <a:extLst>
              <a:ext uri="{FF2B5EF4-FFF2-40B4-BE49-F238E27FC236}">
                <a16:creationId xmlns:a16="http://schemas.microsoft.com/office/drawing/2014/main" id="{A4058447-DFD0-42E9-8BF5-26DD06AA602C}"/>
              </a:ext>
            </a:extLst>
          </p:cNvPr>
          <p:cNvSpPr>
            <a:spLocks noChangeArrowheads="1"/>
          </p:cNvSpPr>
          <p:nvPr/>
        </p:nvSpPr>
        <p:spPr bwMode="auto">
          <a:xfrm>
            <a:off x="549728" y="1319309"/>
            <a:ext cx="10789920" cy="166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51683" indent="-351683" algn="ctr" defTabSz="468911">
              <a:spcBef>
                <a:spcPct val="20000"/>
              </a:spcBef>
              <a:defRPr/>
            </a:pPr>
            <a:r>
              <a:rPr lang="en-US" altLang="en-US" sz="2880" b="1">
                <a:solidFill>
                  <a:srgbClr val="FF0000"/>
                </a:solidFill>
                <a:latin typeface="Times New Roman"/>
                <a:cs typeface="Times New Roman" panose="02020603050405020304" pitchFamily="18" charset="0"/>
              </a:rPr>
              <a:t>Chương 1: BỐI CẢNH TỔ CHỨC</a:t>
            </a:r>
          </a:p>
        </p:txBody>
      </p:sp>
      <p:sp>
        <p:nvSpPr>
          <p:cNvPr id="6" name="Rectangle 3">
            <a:extLst>
              <a:ext uri="{FF2B5EF4-FFF2-40B4-BE49-F238E27FC236}">
                <a16:creationId xmlns:a16="http://schemas.microsoft.com/office/drawing/2014/main" id="{49916D55-02A2-430D-97CA-EDC61C96315C}"/>
              </a:ext>
            </a:extLst>
          </p:cNvPr>
          <p:cNvSpPr txBox="1">
            <a:spLocks noChangeArrowheads="1"/>
          </p:cNvSpPr>
          <p:nvPr/>
        </p:nvSpPr>
        <p:spPr bwMode="auto">
          <a:xfrm>
            <a:off x="6228981" y="293254"/>
            <a:ext cx="4906744" cy="390736"/>
          </a:xfrm>
          <a:prstGeom prst="rect">
            <a:avLst/>
          </a:prstGeom>
          <a:noFill/>
          <a:ln>
            <a:noFill/>
          </a:ln>
        </p:spPr>
        <p:txBody>
          <a:bodyPr/>
          <a:lstStyle>
            <a:lvl1pPr marL="0" indent="0" algn="l" rtl="0" eaLnBrk="0" fontAlgn="base" hangingPunct="0">
              <a:spcBef>
                <a:spcPct val="20000"/>
              </a:spcBef>
              <a:spcAft>
                <a:spcPct val="0"/>
              </a:spcAft>
              <a:buClr>
                <a:schemeClr val="accent1"/>
              </a:buClr>
              <a:buSzPct val="70000"/>
              <a:buFont typeface="Wingdings" pitchFamily="2" charset="2"/>
              <a:buNone/>
              <a:defRPr sz="3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a:solidFill>
                  <a:schemeClr val="tx1"/>
                </a:solidFill>
                <a:latin typeface="+mn-lt"/>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a:solidFill>
                  <a:schemeClr val="tx1"/>
                </a:solidFill>
                <a:latin typeface="+mn-lt"/>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a:solidFill>
                  <a:schemeClr val="tx1"/>
                </a:solidFill>
                <a:latin typeface="+mn-lt"/>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mn-lt"/>
              </a:defRPr>
            </a:lvl5pPr>
            <a:lvl6pPr marL="2527300" indent="-387350" algn="l" rtl="0" fontAlgn="base">
              <a:spcBef>
                <a:spcPct val="20000"/>
              </a:spcBef>
              <a:spcAft>
                <a:spcPct val="0"/>
              </a:spcAft>
              <a:buClr>
                <a:schemeClr val="accent1"/>
              </a:buClr>
              <a:buSzPct val="70000"/>
              <a:buFont typeface="Wingdings" pitchFamily="2" charset="2"/>
              <a:buChar char="n"/>
              <a:defRPr sz="2000">
                <a:solidFill>
                  <a:schemeClr val="tx1"/>
                </a:solidFill>
                <a:latin typeface="+mn-lt"/>
              </a:defRPr>
            </a:lvl6pPr>
            <a:lvl7pPr marL="2984500" indent="-387350" algn="l" rtl="0" fontAlgn="base">
              <a:spcBef>
                <a:spcPct val="20000"/>
              </a:spcBef>
              <a:spcAft>
                <a:spcPct val="0"/>
              </a:spcAft>
              <a:buClr>
                <a:schemeClr val="accent1"/>
              </a:buClr>
              <a:buSzPct val="70000"/>
              <a:buFont typeface="Wingdings" pitchFamily="2" charset="2"/>
              <a:buChar char="n"/>
              <a:defRPr sz="2000">
                <a:solidFill>
                  <a:schemeClr val="tx1"/>
                </a:solidFill>
                <a:latin typeface="+mn-lt"/>
              </a:defRPr>
            </a:lvl7pPr>
            <a:lvl8pPr marL="3441700" indent="-387350" algn="l" rtl="0" fontAlgn="base">
              <a:spcBef>
                <a:spcPct val="20000"/>
              </a:spcBef>
              <a:spcAft>
                <a:spcPct val="0"/>
              </a:spcAft>
              <a:buClr>
                <a:schemeClr val="accent1"/>
              </a:buClr>
              <a:buSzPct val="70000"/>
              <a:buFont typeface="Wingdings" pitchFamily="2" charset="2"/>
              <a:buChar char="n"/>
              <a:defRPr sz="2000">
                <a:solidFill>
                  <a:schemeClr val="tx1"/>
                </a:solidFill>
                <a:latin typeface="+mn-lt"/>
              </a:defRPr>
            </a:lvl8pPr>
            <a:lvl9pPr marL="3898900" indent="-387350" algn="l" rtl="0" fontAlgn="base">
              <a:spcBef>
                <a:spcPct val="20000"/>
              </a:spcBef>
              <a:spcAft>
                <a:spcPct val="0"/>
              </a:spcAft>
              <a:buClr>
                <a:schemeClr val="accent1"/>
              </a:buClr>
              <a:buSzPct val="70000"/>
              <a:buFont typeface="Wingdings" pitchFamily="2" charset="2"/>
              <a:buChar char="n"/>
              <a:defRPr sz="2000">
                <a:solidFill>
                  <a:schemeClr val="tx1"/>
                </a:solidFill>
                <a:latin typeface="+mn-lt"/>
              </a:defRPr>
            </a:lvl9pPr>
          </a:lstStyle>
          <a:p>
            <a:pPr algn="ctr" defTabSz="468911" eaLnBrk="1" hangingPunct="1">
              <a:lnSpc>
                <a:spcPct val="90000"/>
              </a:lnSpc>
              <a:buClr>
                <a:srgbClr val="4472C4"/>
              </a:buClr>
              <a:defRPr/>
            </a:pPr>
            <a:r>
              <a:rPr lang="en-US" altLang="en-US" sz="2051" b="1" kern="0">
                <a:solidFill>
                  <a:srgbClr val="0070C0"/>
                </a:solidFill>
                <a:latin typeface="Times New Roman" panose="02020603050405020304" pitchFamily="18" charset="0"/>
                <a:cs typeface="Times New Roman" panose="02020603050405020304" pitchFamily="18" charset="0"/>
              </a:rPr>
              <a:t>KHOA CÔNG NGHỆ THÔNG TIN</a:t>
            </a:r>
          </a:p>
        </p:txBody>
      </p:sp>
      <p:pic>
        <p:nvPicPr>
          <p:cNvPr id="2" name="Picture 1">
            <a:extLst>
              <a:ext uri="{FF2B5EF4-FFF2-40B4-BE49-F238E27FC236}">
                <a16:creationId xmlns:a16="http://schemas.microsoft.com/office/drawing/2014/main" id="{5C0A30E4-39E1-406C-9BB2-15D75FE39B8C}"/>
              </a:ext>
            </a:extLst>
          </p:cNvPr>
          <p:cNvPicPr>
            <a:picLocks noChangeAspect="1"/>
          </p:cNvPicPr>
          <p:nvPr/>
        </p:nvPicPr>
        <p:blipFill>
          <a:blip r:embed="rId2"/>
          <a:stretch>
            <a:fillRect/>
          </a:stretch>
        </p:blipFill>
        <p:spPr>
          <a:xfrm>
            <a:off x="185587" y="-67242"/>
            <a:ext cx="4066738" cy="1182432"/>
          </a:xfrm>
          <a:prstGeom prst="rect">
            <a:avLst/>
          </a:prstGeom>
        </p:spPr>
      </p:pic>
      <p:pic>
        <p:nvPicPr>
          <p:cNvPr id="7" name="Picture 6">
            <a:extLst>
              <a:ext uri="{FF2B5EF4-FFF2-40B4-BE49-F238E27FC236}">
                <a16:creationId xmlns:a16="http://schemas.microsoft.com/office/drawing/2014/main" id="{F6CB771E-E0CD-4EC5-1D8A-E69AD5A918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0899" y="153589"/>
            <a:ext cx="1123680" cy="729022"/>
          </a:xfrm>
          <a:prstGeom prst="rect">
            <a:avLst/>
          </a:prstGeom>
        </p:spPr>
      </p:pic>
      <p:sp>
        <p:nvSpPr>
          <p:cNvPr id="3" name="Slide Number Placeholder 2">
            <a:extLst>
              <a:ext uri="{FF2B5EF4-FFF2-40B4-BE49-F238E27FC236}">
                <a16:creationId xmlns:a16="http://schemas.microsoft.com/office/drawing/2014/main" id="{AA98BF56-E172-16C8-37EE-941CB94A6004}"/>
              </a:ext>
            </a:extLst>
          </p:cNvPr>
          <p:cNvSpPr>
            <a:spLocks noGrp="1"/>
          </p:cNvSpPr>
          <p:nvPr>
            <p:ph type="sldNum" sz="quarter" idx="12"/>
          </p:nvPr>
        </p:nvSpPr>
        <p:spPr/>
        <p:txBody>
          <a:bodyPr/>
          <a:lstStyle/>
          <a:p>
            <a:pPr defTabSz="1097280" eaLnBrk="0" fontAlgn="base" hangingPunct="0">
              <a:spcBef>
                <a:spcPct val="0"/>
              </a:spcBef>
              <a:spcAft>
                <a:spcPct val="0"/>
              </a:spcAft>
            </a:pPr>
            <a:fld id="{FE1236C6-0024-4286-AA03-0A6E67CE63D4}" type="slidenum">
              <a:rPr lang="en-US">
                <a:solidFill>
                  <a:prstClr val="black">
                    <a:tint val="75000"/>
                  </a:prstClr>
                </a:solidFill>
                <a:latin typeface="Arial" charset="0"/>
              </a:rPr>
              <a:pPr defTabSz="1097280" eaLnBrk="0" fontAlgn="base" hangingPunct="0">
                <a:spcBef>
                  <a:spcPct val="0"/>
                </a:spcBef>
                <a:spcAft>
                  <a:spcPct val="0"/>
                </a:spcAft>
              </a:pPr>
              <a:t>1</a:t>
            </a:fld>
            <a:endParaRPr lang="en-US">
              <a:solidFill>
                <a:prstClr val="black">
                  <a:tint val="75000"/>
                </a:prstClr>
              </a:solidFill>
              <a:latin typeface="Arial" charset="0"/>
            </a:endParaRPr>
          </a:p>
        </p:txBody>
      </p:sp>
      <p:pic>
        <p:nvPicPr>
          <p:cNvPr id="5" name="Picture 4">
            <a:extLst>
              <a:ext uri="{FF2B5EF4-FFF2-40B4-BE49-F238E27FC236}">
                <a16:creationId xmlns:a16="http://schemas.microsoft.com/office/drawing/2014/main" id="{4DCEFEE4-0206-2607-F491-8476B3AE18B3}"/>
              </a:ext>
            </a:extLst>
          </p:cNvPr>
          <p:cNvPicPr>
            <a:picLocks noChangeAspect="1"/>
          </p:cNvPicPr>
          <p:nvPr/>
        </p:nvPicPr>
        <p:blipFill>
          <a:blip r:embed="rId4"/>
          <a:stretch>
            <a:fillRect/>
          </a:stretch>
        </p:blipFill>
        <p:spPr>
          <a:xfrm>
            <a:off x="3648127" y="2080008"/>
            <a:ext cx="5010780" cy="37580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82280-300A-CE89-3353-F2F3793D7054}"/>
              </a:ext>
            </a:extLst>
          </p:cNvPr>
          <p:cNvSpPr>
            <a:spLocks noGrp="1"/>
          </p:cNvSpPr>
          <p:nvPr>
            <p:ph type="title"/>
          </p:nvPr>
        </p:nvSpPr>
        <p:spPr>
          <a:xfrm>
            <a:off x="646176" y="173912"/>
            <a:ext cx="10557736" cy="750535"/>
          </a:xfrm>
        </p:spPr>
        <p:txBody>
          <a:bodyPr>
            <a:normAutofit fontScale="90000"/>
          </a:bodyPr>
          <a:lstStyle/>
          <a:p>
            <a:r>
              <a:rPr lang="vi-VN"/>
              <a:t>Vì sao phải xây dựng sơ đồ quy trình kinh doanh?</a:t>
            </a:r>
            <a:endParaRPr lang="en-US"/>
          </a:p>
        </p:txBody>
      </p:sp>
      <p:pic>
        <p:nvPicPr>
          <p:cNvPr id="5" name="Content Placeholder 4">
            <a:extLst>
              <a:ext uri="{FF2B5EF4-FFF2-40B4-BE49-F238E27FC236}">
                <a16:creationId xmlns:a16="http://schemas.microsoft.com/office/drawing/2014/main" id="{05C874F9-34B5-C287-82D7-E43ED790295C}"/>
              </a:ext>
            </a:extLst>
          </p:cNvPr>
          <p:cNvPicPr>
            <a:picLocks noGrp="1" noChangeAspect="1"/>
          </p:cNvPicPr>
          <p:nvPr>
            <p:ph idx="1"/>
          </p:nvPr>
        </p:nvPicPr>
        <p:blipFill>
          <a:blip r:embed="rId2"/>
          <a:stretch>
            <a:fillRect/>
          </a:stretch>
        </p:blipFill>
        <p:spPr>
          <a:xfrm>
            <a:off x="2471895" y="1385009"/>
            <a:ext cx="7021421" cy="4680947"/>
          </a:xfrm>
          <a:prstGeom prst="rect">
            <a:avLst/>
          </a:prstGeom>
        </p:spPr>
      </p:pic>
      <p:sp>
        <p:nvSpPr>
          <p:cNvPr id="4" name="Slide Number Placeholder 3">
            <a:extLst>
              <a:ext uri="{FF2B5EF4-FFF2-40B4-BE49-F238E27FC236}">
                <a16:creationId xmlns:a16="http://schemas.microsoft.com/office/drawing/2014/main" id="{D399F6A4-C2C6-D44E-D5AD-F89CDF0705D1}"/>
              </a:ext>
            </a:extLst>
          </p:cNvPr>
          <p:cNvSpPr>
            <a:spLocks noGrp="1"/>
          </p:cNvSpPr>
          <p:nvPr>
            <p:ph type="sldNum" sz="quarter" idx="12"/>
          </p:nvPr>
        </p:nvSpPr>
        <p:spPr/>
        <p:txBody>
          <a:bodyPr/>
          <a:lstStyle/>
          <a:p>
            <a:fld id="{FE1236C6-0024-4286-AA03-0A6E67CE63D4}" type="slidenum">
              <a:rPr lang="en-US" smtClean="0"/>
              <a:t>10</a:t>
            </a:fld>
            <a:endParaRPr lang="en-US"/>
          </a:p>
        </p:txBody>
      </p:sp>
    </p:spTree>
    <p:extLst>
      <p:ext uri="{BB962C8B-B14F-4D97-AF65-F5344CB8AC3E}">
        <p14:creationId xmlns:p14="http://schemas.microsoft.com/office/powerpoint/2010/main" val="1032356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6175" y="173913"/>
            <a:ext cx="10527591" cy="650391"/>
          </a:xfrm>
        </p:spPr>
        <p:txBody>
          <a:bodyPr>
            <a:normAutofit fontScale="90000"/>
          </a:bodyPr>
          <a:lstStyle/>
          <a:p>
            <a:r>
              <a:rPr lang="vi-VN"/>
              <a:t>Vì sao phải xây dựng sơ đồ quy trình kinh doanh?</a:t>
            </a:r>
            <a:endParaRPr lang="en-US" dirty="0"/>
          </a:p>
        </p:txBody>
      </p:sp>
      <p:sp>
        <p:nvSpPr>
          <p:cNvPr id="2" name="Content Placeholder 1"/>
          <p:cNvSpPr>
            <a:spLocks noGrp="1"/>
          </p:cNvSpPr>
          <p:nvPr>
            <p:ph idx="1"/>
          </p:nvPr>
        </p:nvSpPr>
        <p:spPr>
          <a:xfrm>
            <a:off x="547974" y="1253041"/>
            <a:ext cx="11096051" cy="4826212"/>
          </a:xfrm>
        </p:spPr>
        <p:txBody>
          <a:bodyPr>
            <a:normAutofit fontScale="85000" lnSpcReduction="10000"/>
          </a:bodyPr>
          <a:lstStyle/>
          <a:p>
            <a:pPr algn="just">
              <a:lnSpc>
                <a:spcPct val="150000"/>
              </a:lnSpc>
            </a:pPr>
            <a:r>
              <a:rPr lang="en-US"/>
              <a:t>Xây dựng </a:t>
            </a:r>
            <a:r>
              <a:rPr lang="en-US" i="1"/>
              <a:t>sơ đồ quy trình kinh doanh</a:t>
            </a:r>
            <a:r>
              <a:rPr lang="en-US"/>
              <a:t> giúp nhà lãnh đạo có cái nhìn tổng quan về hoạt động kinh doanh của công ty và tình hình thực tế cũng như nhiệm vụ công việc của nhân viên. </a:t>
            </a:r>
          </a:p>
          <a:p>
            <a:pPr algn="just">
              <a:lnSpc>
                <a:spcPct val="150000"/>
              </a:lnSpc>
            </a:pPr>
            <a:r>
              <a:rPr lang="en-US"/>
              <a:t>Ngoài ra, mô hình tiến trình còn hỗ trợ cho việc thực hiện kế hoạch trong một nhóm và tăng cường sự gắn kết trong tổ chức.</a:t>
            </a:r>
          </a:p>
          <a:p>
            <a:pPr algn="just">
              <a:lnSpc>
                <a:spcPct val="150000"/>
              </a:lnSpc>
            </a:pPr>
            <a:r>
              <a:rPr lang="en-US"/>
              <a:t> Vì vậy, việc tổng hợp thông tin dạng biểu đồ có mục đích duy trì, cải thiện hiệu quả của dự án nhằm tối ưu hóa quá trình giao tiếp tại công ty.</a:t>
            </a:r>
          </a:p>
        </p:txBody>
      </p:sp>
      <p:sp>
        <p:nvSpPr>
          <p:cNvPr id="5" name="Slide Number Placeholder 4"/>
          <p:cNvSpPr>
            <a:spLocks noGrp="1"/>
          </p:cNvSpPr>
          <p:nvPr>
            <p:ph type="sldNum" sz="quarter" idx="12"/>
          </p:nvPr>
        </p:nvSpPr>
        <p:spPr/>
        <p:txBody>
          <a:bodyPr/>
          <a:lstStyle/>
          <a:p>
            <a:fld id="{6E9BC5F3-20C3-46D3-932D-BAE27B3FCC69}" type="slidenum">
              <a:rPr lang="en-US" smtClean="0"/>
              <a:pPr/>
              <a:t>11</a:t>
            </a:fld>
            <a:endParaRPr lang="en-US"/>
          </a:p>
        </p:txBody>
      </p:sp>
    </p:spTree>
    <p:extLst>
      <p:ext uri="{BB962C8B-B14F-4D97-AF65-F5344CB8AC3E}">
        <p14:creationId xmlns:p14="http://schemas.microsoft.com/office/powerpoint/2010/main" val="26078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3B88-646B-EF7B-030F-69EAFD7DF95A}"/>
              </a:ext>
            </a:extLst>
          </p:cNvPr>
          <p:cNvSpPr>
            <a:spLocks noGrp="1"/>
          </p:cNvSpPr>
          <p:nvPr>
            <p:ph type="title"/>
          </p:nvPr>
        </p:nvSpPr>
        <p:spPr>
          <a:xfrm>
            <a:off x="646176" y="173913"/>
            <a:ext cx="10336672" cy="690245"/>
          </a:xfrm>
        </p:spPr>
        <p:txBody>
          <a:bodyPr>
            <a:normAutofit fontScale="90000"/>
          </a:bodyPr>
          <a:lstStyle/>
          <a:p>
            <a:r>
              <a:rPr lang="en-US"/>
              <a:t>Cách lập quy trình kinh doanh cho các hoạt động của doanh nghiệp</a:t>
            </a:r>
          </a:p>
        </p:txBody>
      </p:sp>
      <p:pic>
        <p:nvPicPr>
          <p:cNvPr id="5" name="Content Placeholder 4">
            <a:extLst>
              <a:ext uri="{FF2B5EF4-FFF2-40B4-BE49-F238E27FC236}">
                <a16:creationId xmlns:a16="http://schemas.microsoft.com/office/drawing/2014/main" id="{F584DDED-5719-7330-BE93-368427BAE843}"/>
              </a:ext>
            </a:extLst>
          </p:cNvPr>
          <p:cNvPicPr>
            <a:picLocks noGrp="1" noChangeAspect="1"/>
          </p:cNvPicPr>
          <p:nvPr>
            <p:ph idx="1"/>
          </p:nvPr>
        </p:nvPicPr>
        <p:blipFill>
          <a:blip r:embed="rId2"/>
          <a:stretch>
            <a:fillRect/>
          </a:stretch>
        </p:blipFill>
        <p:spPr>
          <a:xfrm>
            <a:off x="1738366" y="1123979"/>
            <a:ext cx="7614274" cy="5232373"/>
          </a:xfrm>
          <a:prstGeom prst="rect">
            <a:avLst/>
          </a:prstGeom>
        </p:spPr>
      </p:pic>
      <p:sp>
        <p:nvSpPr>
          <p:cNvPr id="4" name="Slide Number Placeholder 3">
            <a:extLst>
              <a:ext uri="{FF2B5EF4-FFF2-40B4-BE49-F238E27FC236}">
                <a16:creationId xmlns:a16="http://schemas.microsoft.com/office/drawing/2014/main" id="{8866AC7F-75AF-CD1E-6524-BFA93BEA1779}"/>
              </a:ext>
            </a:extLst>
          </p:cNvPr>
          <p:cNvSpPr>
            <a:spLocks noGrp="1"/>
          </p:cNvSpPr>
          <p:nvPr>
            <p:ph type="sldNum" sz="quarter" idx="12"/>
          </p:nvPr>
        </p:nvSpPr>
        <p:spPr/>
        <p:txBody>
          <a:bodyPr/>
          <a:lstStyle/>
          <a:p>
            <a:fld id="{FE1236C6-0024-4286-AA03-0A6E67CE63D4}" type="slidenum">
              <a:rPr lang="en-US" smtClean="0"/>
              <a:t>12</a:t>
            </a:fld>
            <a:endParaRPr lang="en-US"/>
          </a:p>
        </p:txBody>
      </p:sp>
    </p:spTree>
    <p:extLst>
      <p:ext uri="{BB962C8B-B14F-4D97-AF65-F5344CB8AC3E}">
        <p14:creationId xmlns:p14="http://schemas.microsoft.com/office/powerpoint/2010/main" val="1194231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4EFED-2CA6-E30C-1CEF-AB9615D49497}"/>
              </a:ext>
            </a:extLst>
          </p:cNvPr>
          <p:cNvSpPr>
            <a:spLocks noGrp="1"/>
          </p:cNvSpPr>
          <p:nvPr>
            <p:ph type="title"/>
          </p:nvPr>
        </p:nvSpPr>
        <p:spPr/>
        <p:txBody>
          <a:bodyPr/>
          <a:lstStyle/>
          <a:p>
            <a:r>
              <a:rPr lang="vi-VN"/>
              <a:t>Lưu đồ quy trình quản lý nguồn nhân sự</a:t>
            </a:r>
            <a:endParaRPr lang="en-US"/>
          </a:p>
        </p:txBody>
      </p:sp>
      <p:pic>
        <p:nvPicPr>
          <p:cNvPr id="5" name="Content Placeholder 4">
            <a:extLst>
              <a:ext uri="{FF2B5EF4-FFF2-40B4-BE49-F238E27FC236}">
                <a16:creationId xmlns:a16="http://schemas.microsoft.com/office/drawing/2014/main" id="{72EDD778-D652-A1A0-92A8-61E17160938D}"/>
              </a:ext>
            </a:extLst>
          </p:cNvPr>
          <p:cNvPicPr>
            <a:picLocks noGrp="1" noChangeAspect="1"/>
          </p:cNvPicPr>
          <p:nvPr>
            <p:ph idx="1"/>
          </p:nvPr>
        </p:nvPicPr>
        <p:blipFill>
          <a:blip r:embed="rId2"/>
          <a:stretch>
            <a:fillRect/>
          </a:stretch>
        </p:blipFill>
        <p:spPr>
          <a:xfrm>
            <a:off x="998403" y="1527386"/>
            <a:ext cx="9220770" cy="4662399"/>
          </a:xfrm>
          <a:prstGeom prst="rect">
            <a:avLst/>
          </a:prstGeom>
        </p:spPr>
      </p:pic>
      <p:sp>
        <p:nvSpPr>
          <p:cNvPr id="4" name="Slide Number Placeholder 3">
            <a:extLst>
              <a:ext uri="{FF2B5EF4-FFF2-40B4-BE49-F238E27FC236}">
                <a16:creationId xmlns:a16="http://schemas.microsoft.com/office/drawing/2014/main" id="{7AADC530-E42E-7C41-5182-2C07B58D7A2D}"/>
              </a:ext>
            </a:extLst>
          </p:cNvPr>
          <p:cNvSpPr>
            <a:spLocks noGrp="1"/>
          </p:cNvSpPr>
          <p:nvPr>
            <p:ph type="sldNum" sz="quarter" idx="12"/>
          </p:nvPr>
        </p:nvSpPr>
        <p:spPr/>
        <p:txBody>
          <a:bodyPr/>
          <a:lstStyle/>
          <a:p>
            <a:fld id="{FE1236C6-0024-4286-AA03-0A6E67CE63D4}" type="slidenum">
              <a:rPr lang="en-US" smtClean="0"/>
              <a:t>13</a:t>
            </a:fld>
            <a:endParaRPr lang="en-US"/>
          </a:p>
        </p:txBody>
      </p:sp>
    </p:spTree>
    <p:extLst>
      <p:ext uri="{BB962C8B-B14F-4D97-AF65-F5344CB8AC3E}">
        <p14:creationId xmlns:p14="http://schemas.microsoft.com/office/powerpoint/2010/main" val="4185132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C408-9607-811B-CAF6-7D28E17A07F4}"/>
              </a:ext>
            </a:extLst>
          </p:cNvPr>
          <p:cNvSpPr>
            <a:spLocks noGrp="1"/>
          </p:cNvSpPr>
          <p:nvPr>
            <p:ph type="title"/>
          </p:nvPr>
        </p:nvSpPr>
        <p:spPr/>
        <p:txBody>
          <a:bodyPr>
            <a:normAutofit/>
          </a:bodyPr>
          <a:lstStyle/>
          <a:p>
            <a:r>
              <a:rPr lang="en-US"/>
              <a:t>2. </a:t>
            </a:r>
            <a:r>
              <a:rPr lang="vi-VN"/>
              <a:t>Môi trường Công nghệ thông tin</a:t>
            </a:r>
            <a:endParaRPr lang="en-US"/>
          </a:p>
        </p:txBody>
      </p:sp>
      <p:sp>
        <p:nvSpPr>
          <p:cNvPr id="3" name="Content Placeholder 2">
            <a:extLst>
              <a:ext uri="{FF2B5EF4-FFF2-40B4-BE49-F238E27FC236}">
                <a16:creationId xmlns:a16="http://schemas.microsoft.com/office/drawing/2014/main" id="{F90AF8C2-B79C-EBD6-579C-B0680EF734C5}"/>
              </a:ext>
            </a:extLst>
          </p:cNvPr>
          <p:cNvSpPr>
            <a:spLocks noGrp="1"/>
          </p:cNvSpPr>
          <p:nvPr>
            <p:ph idx="1"/>
          </p:nvPr>
        </p:nvSpPr>
        <p:spPr>
          <a:xfrm>
            <a:off x="532563" y="1253330"/>
            <a:ext cx="11083331" cy="5604670"/>
          </a:xfrm>
        </p:spPr>
        <p:txBody>
          <a:bodyPr>
            <a:normAutofit fontScale="85000" lnSpcReduction="10000"/>
          </a:bodyPr>
          <a:lstStyle/>
          <a:p>
            <a:pPr>
              <a:buFont typeface="Wingdings" panose="05000000000000000000" pitchFamily="2" charset="2"/>
              <a:buChar char="q"/>
            </a:pPr>
            <a:r>
              <a:rPr lang="vi-VN" b="1">
                <a:solidFill>
                  <a:srgbClr val="00B050"/>
                </a:solidFill>
              </a:rPr>
              <a:t>CNTT của Doanh nghiệp là gì?</a:t>
            </a:r>
          </a:p>
          <a:p>
            <a:pPr algn="just">
              <a:lnSpc>
                <a:spcPct val="160000"/>
              </a:lnSpc>
            </a:pPr>
            <a:r>
              <a:rPr lang="vi-VN"/>
              <a:t>CNTT của Doanh nghiệp là một tổ chức CNTT hỗ trợ cho một công ty lớn. Đây sẽ là những công ty trong danh sách Fortune 1000 hoặc những công ty có quy mô tương đương bao gồm nhiều đơn vị kinh doanh, có nhiều địa điểm văn phòng, và thậm chí, có thể hoạt động kinh doanh ở nhiều quốc gia. Tất cả những doanh nghiệp lớn này đều có cơ cấu tổ chức CNTT tương tự nhau. Việc hiểu về các cấu trúc này giúp cho bạn hiểu được cách điều hướng tổ chức khi khắc phục một sự cố.</a:t>
            </a:r>
          </a:p>
          <a:p>
            <a:endParaRPr lang="en-US"/>
          </a:p>
        </p:txBody>
      </p:sp>
      <p:sp>
        <p:nvSpPr>
          <p:cNvPr id="4" name="Slide Number Placeholder 3">
            <a:extLst>
              <a:ext uri="{FF2B5EF4-FFF2-40B4-BE49-F238E27FC236}">
                <a16:creationId xmlns:a16="http://schemas.microsoft.com/office/drawing/2014/main" id="{89316DD4-3E14-6D23-945B-603532660A2C}"/>
              </a:ext>
            </a:extLst>
          </p:cNvPr>
          <p:cNvSpPr>
            <a:spLocks noGrp="1"/>
          </p:cNvSpPr>
          <p:nvPr>
            <p:ph type="sldNum" sz="quarter" idx="12"/>
          </p:nvPr>
        </p:nvSpPr>
        <p:spPr/>
        <p:txBody>
          <a:bodyPr/>
          <a:lstStyle/>
          <a:p>
            <a:fld id="{FE1236C6-0024-4286-AA03-0A6E67CE63D4}" type="slidenum">
              <a:rPr lang="en-US" smtClean="0"/>
              <a:t>14</a:t>
            </a:fld>
            <a:endParaRPr lang="en-US"/>
          </a:p>
        </p:txBody>
      </p:sp>
    </p:spTree>
    <p:extLst>
      <p:ext uri="{BB962C8B-B14F-4D97-AF65-F5344CB8AC3E}">
        <p14:creationId xmlns:p14="http://schemas.microsoft.com/office/powerpoint/2010/main" val="2201777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C94A-65B1-502B-8447-9EF633312F39}"/>
              </a:ext>
            </a:extLst>
          </p:cNvPr>
          <p:cNvSpPr>
            <a:spLocks noGrp="1"/>
          </p:cNvSpPr>
          <p:nvPr>
            <p:ph type="title"/>
          </p:nvPr>
        </p:nvSpPr>
        <p:spPr/>
        <p:txBody>
          <a:bodyPr/>
          <a:lstStyle/>
          <a:p>
            <a:r>
              <a:rPr lang="en-US"/>
              <a:t>Bộ phận CNTT của Doanh nghiệp </a:t>
            </a:r>
          </a:p>
        </p:txBody>
      </p:sp>
      <p:sp>
        <p:nvSpPr>
          <p:cNvPr id="3" name="Content Placeholder 2">
            <a:extLst>
              <a:ext uri="{FF2B5EF4-FFF2-40B4-BE49-F238E27FC236}">
                <a16:creationId xmlns:a16="http://schemas.microsoft.com/office/drawing/2014/main" id="{8D293EE5-C5D1-A21A-EE65-FA7402EC0965}"/>
              </a:ext>
            </a:extLst>
          </p:cNvPr>
          <p:cNvSpPr>
            <a:spLocks noGrp="1"/>
          </p:cNvSpPr>
          <p:nvPr>
            <p:ph idx="1"/>
          </p:nvPr>
        </p:nvSpPr>
        <p:spPr>
          <a:xfrm>
            <a:off x="442127" y="1253331"/>
            <a:ext cx="11465170" cy="5103022"/>
          </a:xfrm>
        </p:spPr>
        <p:txBody>
          <a:bodyPr>
            <a:normAutofit fontScale="85000" lnSpcReduction="10000"/>
          </a:bodyPr>
          <a:lstStyle/>
          <a:p>
            <a:pPr algn="just">
              <a:lnSpc>
                <a:spcPct val="150000"/>
              </a:lnSpc>
            </a:pPr>
            <a:r>
              <a:rPr lang="vi-VN"/>
              <a:t> </a:t>
            </a:r>
            <a:r>
              <a:rPr lang="vi-VN" b="1"/>
              <a:t>Phát triển ứng dụng </a:t>
            </a:r>
            <a:r>
              <a:rPr lang="vi-VN"/>
              <a:t>– Ngành này chịu trách nhiệm cho việc phát triển và hỗ trợ cho các ứng dụng/ hệ thống mà những người dùng nội bộ và khách hàng của doanh nghiệp sử dụng. Điều này bao gồm các trang web, các dịch vụ, máy khách đầy đủ (fat máy khách) được phát triển trong nội bộ, v.v… </a:t>
            </a:r>
            <a:endParaRPr lang="en-US"/>
          </a:p>
          <a:p>
            <a:pPr algn="just">
              <a:lnSpc>
                <a:spcPct val="150000"/>
              </a:lnSpc>
            </a:pPr>
            <a:r>
              <a:rPr lang="vi-VN"/>
              <a:t>Có thể có nhiều hoặc chỉ một nhóm phát triển ứng dụng tùy thuộc vào tổ chức của công ty. Tuy nhiên, vì lý do bảo mật và tuân thủ, nhóm phát triển ứng dụng thường được tách biệt về mặt tổ chức đối với các nhóm khác.</a:t>
            </a:r>
            <a:endParaRPr lang="en-US"/>
          </a:p>
        </p:txBody>
      </p:sp>
      <p:sp>
        <p:nvSpPr>
          <p:cNvPr id="4" name="Slide Number Placeholder 3">
            <a:extLst>
              <a:ext uri="{FF2B5EF4-FFF2-40B4-BE49-F238E27FC236}">
                <a16:creationId xmlns:a16="http://schemas.microsoft.com/office/drawing/2014/main" id="{8FEE3DFE-20E0-7695-CC55-C3093CCAD323}"/>
              </a:ext>
            </a:extLst>
          </p:cNvPr>
          <p:cNvSpPr>
            <a:spLocks noGrp="1"/>
          </p:cNvSpPr>
          <p:nvPr>
            <p:ph type="sldNum" sz="quarter" idx="12"/>
          </p:nvPr>
        </p:nvSpPr>
        <p:spPr/>
        <p:txBody>
          <a:bodyPr/>
          <a:lstStyle/>
          <a:p>
            <a:fld id="{FE1236C6-0024-4286-AA03-0A6E67CE63D4}" type="slidenum">
              <a:rPr lang="en-US" smtClean="0"/>
              <a:t>15</a:t>
            </a:fld>
            <a:endParaRPr lang="en-US"/>
          </a:p>
        </p:txBody>
      </p:sp>
    </p:spTree>
    <p:extLst>
      <p:ext uri="{BB962C8B-B14F-4D97-AF65-F5344CB8AC3E}">
        <p14:creationId xmlns:p14="http://schemas.microsoft.com/office/powerpoint/2010/main" val="3868100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C94A-65B1-502B-8447-9EF633312F39}"/>
              </a:ext>
            </a:extLst>
          </p:cNvPr>
          <p:cNvSpPr>
            <a:spLocks noGrp="1"/>
          </p:cNvSpPr>
          <p:nvPr>
            <p:ph type="title"/>
          </p:nvPr>
        </p:nvSpPr>
        <p:spPr/>
        <p:txBody>
          <a:bodyPr/>
          <a:lstStyle/>
          <a:p>
            <a:r>
              <a:rPr lang="en-US"/>
              <a:t>Bộ phận CNTT của Doanh nghiệp </a:t>
            </a:r>
          </a:p>
        </p:txBody>
      </p:sp>
      <p:sp>
        <p:nvSpPr>
          <p:cNvPr id="3" name="Content Placeholder 2">
            <a:extLst>
              <a:ext uri="{FF2B5EF4-FFF2-40B4-BE49-F238E27FC236}">
                <a16:creationId xmlns:a16="http://schemas.microsoft.com/office/drawing/2014/main" id="{8D293EE5-C5D1-A21A-EE65-FA7402EC0965}"/>
              </a:ext>
            </a:extLst>
          </p:cNvPr>
          <p:cNvSpPr>
            <a:spLocks noGrp="1"/>
          </p:cNvSpPr>
          <p:nvPr>
            <p:ph idx="1"/>
          </p:nvPr>
        </p:nvSpPr>
        <p:spPr>
          <a:xfrm>
            <a:off x="442127" y="1253331"/>
            <a:ext cx="11465170" cy="5103022"/>
          </a:xfrm>
        </p:spPr>
        <p:txBody>
          <a:bodyPr>
            <a:normAutofit fontScale="92500" lnSpcReduction="20000"/>
          </a:bodyPr>
          <a:lstStyle/>
          <a:p>
            <a:pPr algn="just">
              <a:lnSpc>
                <a:spcPct val="150000"/>
              </a:lnSpc>
            </a:pPr>
            <a:r>
              <a:rPr lang="vi-VN"/>
              <a:t> </a:t>
            </a:r>
            <a:r>
              <a:rPr lang="vi-VN" b="1"/>
              <a:t>Hỗ trợ cơ sở hạ tầng </a:t>
            </a:r>
            <a:r>
              <a:rPr lang="vi-VN"/>
              <a:t>– Đây là sự kết hợp của rất nhiều ngành hỗ trợ cho những công nghệ back-end cho phép các ứng dụng hoạt động một cách đúng đắn. </a:t>
            </a:r>
            <a:endParaRPr lang="en-US"/>
          </a:p>
          <a:p>
            <a:pPr algn="just">
              <a:lnSpc>
                <a:spcPct val="150000"/>
              </a:lnSpc>
              <a:buFont typeface="Wingdings" panose="05000000000000000000" pitchFamily="2" charset="2"/>
              <a:buChar char="§"/>
            </a:pPr>
            <a:r>
              <a:rPr lang="vi-VN"/>
              <a:t>Có một số ngành cốt lõi mà mọi nhóm cơ sở hạ tầng sẽ bao gồm và sau đó một vài nhóm tiếp tuyến có thể hoặc không được bao gồm trong phạm vi của nhóm hỗ trợ Cơ sở hạ tầng, tùy thuộc vào cách công ty được tổ chức như thế nào. Dưới đây là những ngành phổ biến được bao gồm trong Hỗ trợ Cơ sở hạ tầng</a:t>
            </a:r>
            <a:r>
              <a:rPr lang="en-US"/>
              <a:t>.</a:t>
            </a:r>
          </a:p>
        </p:txBody>
      </p:sp>
      <p:sp>
        <p:nvSpPr>
          <p:cNvPr id="4" name="Slide Number Placeholder 3">
            <a:extLst>
              <a:ext uri="{FF2B5EF4-FFF2-40B4-BE49-F238E27FC236}">
                <a16:creationId xmlns:a16="http://schemas.microsoft.com/office/drawing/2014/main" id="{8FEE3DFE-20E0-7695-CC55-C3093CCAD323}"/>
              </a:ext>
            </a:extLst>
          </p:cNvPr>
          <p:cNvSpPr>
            <a:spLocks noGrp="1"/>
          </p:cNvSpPr>
          <p:nvPr>
            <p:ph type="sldNum" sz="quarter" idx="12"/>
          </p:nvPr>
        </p:nvSpPr>
        <p:spPr/>
        <p:txBody>
          <a:bodyPr/>
          <a:lstStyle/>
          <a:p>
            <a:fld id="{FE1236C6-0024-4286-AA03-0A6E67CE63D4}" type="slidenum">
              <a:rPr lang="en-US" smtClean="0"/>
              <a:t>16</a:t>
            </a:fld>
            <a:endParaRPr lang="en-US"/>
          </a:p>
        </p:txBody>
      </p:sp>
    </p:spTree>
    <p:extLst>
      <p:ext uri="{BB962C8B-B14F-4D97-AF65-F5344CB8AC3E}">
        <p14:creationId xmlns:p14="http://schemas.microsoft.com/office/powerpoint/2010/main" val="297810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C94A-65B1-502B-8447-9EF633312F39}"/>
              </a:ext>
            </a:extLst>
          </p:cNvPr>
          <p:cNvSpPr>
            <a:spLocks noGrp="1"/>
          </p:cNvSpPr>
          <p:nvPr>
            <p:ph type="title"/>
          </p:nvPr>
        </p:nvSpPr>
        <p:spPr/>
        <p:txBody>
          <a:bodyPr/>
          <a:lstStyle/>
          <a:p>
            <a:r>
              <a:rPr lang="en-US"/>
              <a:t>Bộ phận CNTT của Doanh nghiệp </a:t>
            </a:r>
          </a:p>
        </p:txBody>
      </p:sp>
      <p:sp>
        <p:nvSpPr>
          <p:cNvPr id="3" name="Content Placeholder 2">
            <a:extLst>
              <a:ext uri="{FF2B5EF4-FFF2-40B4-BE49-F238E27FC236}">
                <a16:creationId xmlns:a16="http://schemas.microsoft.com/office/drawing/2014/main" id="{8D293EE5-C5D1-A21A-EE65-FA7402EC0965}"/>
              </a:ext>
            </a:extLst>
          </p:cNvPr>
          <p:cNvSpPr>
            <a:spLocks noGrp="1"/>
          </p:cNvSpPr>
          <p:nvPr>
            <p:ph idx="1"/>
          </p:nvPr>
        </p:nvSpPr>
        <p:spPr>
          <a:xfrm>
            <a:off x="442127" y="1253331"/>
            <a:ext cx="11465170" cy="5103022"/>
          </a:xfrm>
        </p:spPr>
        <p:txBody>
          <a:bodyPr>
            <a:normAutofit fontScale="92500"/>
          </a:bodyPr>
          <a:lstStyle/>
          <a:p>
            <a:pPr marL="0" indent="0" algn="just">
              <a:lnSpc>
                <a:spcPct val="150000"/>
              </a:lnSpc>
              <a:buNone/>
            </a:pPr>
            <a:r>
              <a:rPr lang="vi-VN" b="1"/>
              <a:t>Bảo mật </a:t>
            </a:r>
            <a:r>
              <a:rPr lang="vi-VN"/>
              <a:t>– Các nhóm Bảo mật thông tin bảo vệ doanh nghiệp khỏi các mối đe dọa an ninh mạng, cả nội bộ lẫn bên ngoài. Nhóm này thường được tách biệt thành nhóm riêng trong tổ chức CNTT của Doanh nghiệp .</a:t>
            </a:r>
            <a:endParaRPr lang="en-US"/>
          </a:p>
          <a:p>
            <a:pPr algn="just">
              <a:lnSpc>
                <a:spcPct val="150000"/>
              </a:lnSpc>
            </a:pPr>
            <a:r>
              <a:rPr lang="vi-VN"/>
              <a:t> Nhóm này thường bao gồm BC/ DR. Trong quá khứ, thỉnh thoảng bạn sẽ nhìn thấy Bảo mật bên dưới hỗ trợ Cơ sở hạ tầng, tuy nhiên, giờ đây điều này hiếm khi xảy ra do xung đột về quyền lợi.</a:t>
            </a:r>
          </a:p>
        </p:txBody>
      </p:sp>
      <p:sp>
        <p:nvSpPr>
          <p:cNvPr id="4" name="Slide Number Placeholder 3">
            <a:extLst>
              <a:ext uri="{FF2B5EF4-FFF2-40B4-BE49-F238E27FC236}">
                <a16:creationId xmlns:a16="http://schemas.microsoft.com/office/drawing/2014/main" id="{8FEE3DFE-20E0-7695-CC55-C3093CCAD323}"/>
              </a:ext>
            </a:extLst>
          </p:cNvPr>
          <p:cNvSpPr>
            <a:spLocks noGrp="1"/>
          </p:cNvSpPr>
          <p:nvPr>
            <p:ph type="sldNum" sz="quarter" idx="12"/>
          </p:nvPr>
        </p:nvSpPr>
        <p:spPr/>
        <p:txBody>
          <a:bodyPr/>
          <a:lstStyle/>
          <a:p>
            <a:fld id="{FE1236C6-0024-4286-AA03-0A6E67CE63D4}" type="slidenum">
              <a:rPr lang="en-US" smtClean="0"/>
              <a:t>17</a:t>
            </a:fld>
            <a:endParaRPr lang="en-US"/>
          </a:p>
        </p:txBody>
      </p:sp>
    </p:spTree>
    <p:extLst>
      <p:ext uri="{BB962C8B-B14F-4D97-AF65-F5344CB8AC3E}">
        <p14:creationId xmlns:p14="http://schemas.microsoft.com/office/powerpoint/2010/main" val="3407459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C94A-65B1-502B-8447-9EF633312F39}"/>
              </a:ext>
            </a:extLst>
          </p:cNvPr>
          <p:cNvSpPr>
            <a:spLocks noGrp="1"/>
          </p:cNvSpPr>
          <p:nvPr>
            <p:ph type="title"/>
          </p:nvPr>
        </p:nvSpPr>
        <p:spPr/>
        <p:txBody>
          <a:bodyPr/>
          <a:lstStyle/>
          <a:p>
            <a:r>
              <a:rPr lang="en-US"/>
              <a:t>Bộ phận CNTT của Doanh nghiệp </a:t>
            </a:r>
          </a:p>
        </p:txBody>
      </p:sp>
      <p:sp>
        <p:nvSpPr>
          <p:cNvPr id="3" name="Content Placeholder 2">
            <a:extLst>
              <a:ext uri="{FF2B5EF4-FFF2-40B4-BE49-F238E27FC236}">
                <a16:creationId xmlns:a16="http://schemas.microsoft.com/office/drawing/2014/main" id="{8D293EE5-C5D1-A21A-EE65-FA7402EC0965}"/>
              </a:ext>
            </a:extLst>
          </p:cNvPr>
          <p:cNvSpPr>
            <a:spLocks noGrp="1"/>
          </p:cNvSpPr>
          <p:nvPr>
            <p:ph idx="1"/>
          </p:nvPr>
        </p:nvSpPr>
        <p:spPr>
          <a:xfrm>
            <a:off x="442127" y="1253331"/>
            <a:ext cx="11465170" cy="5103022"/>
          </a:xfrm>
        </p:spPr>
        <p:txBody>
          <a:bodyPr>
            <a:normAutofit fontScale="92500"/>
          </a:bodyPr>
          <a:lstStyle/>
          <a:p>
            <a:pPr algn="just">
              <a:lnSpc>
                <a:spcPct val="150000"/>
              </a:lnSpc>
            </a:pPr>
            <a:r>
              <a:rPr lang="vi-VN" b="1"/>
              <a:t>Quản lý Dự án/Chương trình </a:t>
            </a:r>
            <a:r>
              <a:rPr lang="vi-VN"/>
              <a:t>– các nhóm quản lý Dự án/ chương trình thường làm việc cùng với mọi ngành CNTT của Doanh nghiệp và do đó thường tách biệt.</a:t>
            </a:r>
          </a:p>
          <a:p>
            <a:pPr algn="just">
              <a:lnSpc>
                <a:spcPct val="150000"/>
              </a:lnSpc>
            </a:pPr>
            <a:r>
              <a:rPr lang="vi-VN" b="1"/>
              <a:t>Nhóm khác </a:t>
            </a:r>
            <a:r>
              <a:rPr lang="vi-VN"/>
              <a:t>– Một vài nhóm khác thường được thấy trong các tổ chức CNTT của Doanh nghiệp tùy thuộc vào quy mô của tổ chức và trọng tâm của lĩnh vực kinh doanh. Chúng (các nhóm khác) bao gồm Kiến trúc, Sáng tạo/ Chuyển đổi, Phân tích Dữ liệu</a:t>
            </a:r>
            <a:r>
              <a:rPr lang="en-US"/>
              <a:t>.</a:t>
            </a:r>
          </a:p>
        </p:txBody>
      </p:sp>
      <p:sp>
        <p:nvSpPr>
          <p:cNvPr id="4" name="Slide Number Placeholder 3">
            <a:extLst>
              <a:ext uri="{FF2B5EF4-FFF2-40B4-BE49-F238E27FC236}">
                <a16:creationId xmlns:a16="http://schemas.microsoft.com/office/drawing/2014/main" id="{8FEE3DFE-20E0-7695-CC55-C3093CCAD323}"/>
              </a:ext>
            </a:extLst>
          </p:cNvPr>
          <p:cNvSpPr>
            <a:spLocks noGrp="1"/>
          </p:cNvSpPr>
          <p:nvPr>
            <p:ph type="sldNum" sz="quarter" idx="12"/>
          </p:nvPr>
        </p:nvSpPr>
        <p:spPr/>
        <p:txBody>
          <a:bodyPr/>
          <a:lstStyle/>
          <a:p>
            <a:fld id="{FE1236C6-0024-4286-AA03-0A6E67CE63D4}" type="slidenum">
              <a:rPr lang="en-US" smtClean="0"/>
              <a:t>18</a:t>
            </a:fld>
            <a:endParaRPr lang="en-US"/>
          </a:p>
        </p:txBody>
      </p:sp>
    </p:spTree>
    <p:extLst>
      <p:ext uri="{BB962C8B-B14F-4D97-AF65-F5344CB8AC3E}">
        <p14:creationId xmlns:p14="http://schemas.microsoft.com/office/powerpoint/2010/main" val="4145447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2575-8A14-EBBD-8956-22EFC8797BD7}"/>
              </a:ext>
            </a:extLst>
          </p:cNvPr>
          <p:cNvSpPr>
            <a:spLocks noGrp="1"/>
          </p:cNvSpPr>
          <p:nvPr>
            <p:ph type="title"/>
          </p:nvPr>
        </p:nvSpPr>
        <p:spPr>
          <a:xfrm>
            <a:off x="646175" y="173913"/>
            <a:ext cx="11452039" cy="770632"/>
          </a:xfrm>
        </p:spPr>
        <p:txBody>
          <a:bodyPr>
            <a:normAutofit fontScale="90000"/>
          </a:bodyPr>
          <a:lstStyle/>
          <a:p>
            <a:r>
              <a:rPr lang="en-US"/>
              <a:t>Những lĩnh vực trọng tâm của CNTT Doanh nghiệp</a:t>
            </a:r>
          </a:p>
        </p:txBody>
      </p:sp>
      <p:sp>
        <p:nvSpPr>
          <p:cNvPr id="3" name="Content Placeholder 2">
            <a:extLst>
              <a:ext uri="{FF2B5EF4-FFF2-40B4-BE49-F238E27FC236}">
                <a16:creationId xmlns:a16="http://schemas.microsoft.com/office/drawing/2014/main" id="{9848F697-C967-DAFD-E82F-C52A76CC6067}"/>
              </a:ext>
            </a:extLst>
          </p:cNvPr>
          <p:cNvSpPr>
            <a:spLocks noGrp="1"/>
          </p:cNvSpPr>
          <p:nvPr>
            <p:ph idx="1"/>
          </p:nvPr>
        </p:nvSpPr>
        <p:spPr>
          <a:xfrm>
            <a:off x="649224" y="1253330"/>
            <a:ext cx="11006864" cy="4815874"/>
          </a:xfrm>
        </p:spPr>
        <p:txBody>
          <a:bodyPr>
            <a:normAutofit/>
          </a:bodyPr>
          <a:lstStyle/>
          <a:p>
            <a:pPr algn="just">
              <a:lnSpc>
                <a:spcPct val="150000"/>
              </a:lnSpc>
            </a:pPr>
            <a:r>
              <a:rPr lang="vi-VN" b="1"/>
              <a:t>Kỹ thuật Mạng </a:t>
            </a:r>
            <a:r>
              <a:rPr lang="vi-VN"/>
              <a:t>– Thường chịu trách nhiệm đối với các bộ định tuyến, bộ chuyển mạch mạng, tường lửa, DNS, các cấu hình Dynamic Host Controll Protocol (DHCP), kịch bản đánh địa chỉ Gói Internet (Internet Packet) cho công ty, các thiết bị Mạng Riêng Ảo (VPN), các mạch Mạng Diện Rộng (WAN) với các nhà cung cấp dịch vụ bên thứ ba.</a:t>
            </a:r>
            <a:endParaRPr lang="en-US"/>
          </a:p>
        </p:txBody>
      </p:sp>
      <p:sp>
        <p:nvSpPr>
          <p:cNvPr id="4" name="Slide Number Placeholder 3">
            <a:extLst>
              <a:ext uri="{FF2B5EF4-FFF2-40B4-BE49-F238E27FC236}">
                <a16:creationId xmlns:a16="http://schemas.microsoft.com/office/drawing/2014/main" id="{18A67900-D658-A908-1BB5-60E250658A0F}"/>
              </a:ext>
            </a:extLst>
          </p:cNvPr>
          <p:cNvSpPr>
            <a:spLocks noGrp="1"/>
          </p:cNvSpPr>
          <p:nvPr>
            <p:ph type="sldNum" sz="quarter" idx="12"/>
          </p:nvPr>
        </p:nvSpPr>
        <p:spPr/>
        <p:txBody>
          <a:bodyPr/>
          <a:lstStyle/>
          <a:p>
            <a:fld id="{FE1236C6-0024-4286-AA03-0A6E67CE63D4}" type="slidenum">
              <a:rPr lang="en-US" smtClean="0"/>
              <a:t>19</a:t>
            </a:fld>
            <a:endParaRPr lang="en-US"/>
          </a:p>
        </p:txBody>
      </p:sp>
    </p:spTree>
    <p:extLst>
      <p:ext uri="{BB962C8B-B14F-4D97-AF65-F5344CB8AC3E}">
        <p14:creationId xmlns:p14="http://schemas.microsoft.com/office/powerpoint/2010/main" val="1624451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Nội Dung</a:t>
            </a:r>
            <a:endParaRPr lang="en-US" dirty="0"/>
          </a:p>
        </p:txBody>
      </p:sp>
      <p:sp>
        <p:nvSpPr>
          <p:cNvPr id="2" name="Content Placeholder 1"/>
          <p:cNvSpPr>
            <a:spLocks noGrp="1"/>
          </p:cNvSpPr>
          <p:nvPr>
            <p:ph idx="1"/>
          </p:nvPr>
        </p:nvSpPr>
        <p:spPr>
          <a:xfrm>
            <a:off x="204715" y="1112363"/>
            <a:ext cx="11750723" cy="5261141"/>
          </a:xfrm>
        </p:spPr>
        <p:txBody>
          <a:bodyPr>
            <a:normAutofit/>
          </a:bodyPr>
          <a:lstStyle/>
          <a:p>
            <a:pPr lvl="0">
              <a:lnSpc>
                <a:spcPct val="150000"/>
              </a:lnSpc>
              <a:buFont typeface="Wingdings" panose="05000000000000000000" pitchFamily="2" charset="2"/>
              <a:buChar char="v"/>
            </a:pPr>
            <a:r>
              <a:rPr lang="de-DE" sz="4000"/>
              <a:t>Quy trình kinh doanh</a:t>
            </a:r>
            <a:endParaRPr lang="en-US" sz="4000"/>
          </a:p>
          <a:p>
            <a:pPr lvl="0">
              <a:lnSpc>
                <a:spcPct val="150000"/>
              </a:lnSpc>
              <a:buFont typeface="Wingdings" panose="05000000000000000000" pitchFamily="2" charset="2"/>
              <a:buChar char="v"/>
            </a:pPr>
            <a:r>
              <a:rPr lang="de-DE" sz="4000"/>
              <a:t>Môi trường Công nghệ thông tin</a:t>
            </a:r>
            <a:endParaRPr lang="en-US" sz="4000"/>
          </a:p>
          <a:p>
            <a:pPr lvl="0">
              <a:lnSpc>
                <a:spcPct val="150000"/>
              </a:lnSpc>
              <a:buFont typeface="Wingdings" panose="05000000000000000000" pitchFamily="2" charset="2"/>
              <a:buChar char="v"/>
            </a:pPr>
            <a:r>
              <a:rPr lang="de-DE" sz="4000"/>
              <a:t>Văn hóa tổ chức</a:t>
            </a:r>
            <a:endParaRPr lang="en-US" sz="4000"/>
          </a:p>
          <a:p>
            <a:pPr lvl="0">
              <a:lnSpc>
                <a:spcPct val="150000"/>
              </a:lnSpc>
              <a:buFont typeface="Wingdings" panose="05000000000000000000" pitchFamily="2" charset="2"/>
              <a:buChar char="v"/>
            </a:pPr>
            <a:r>
              <a:rPr lang="de-DE" sz="4000"/>
              <a:t>Bài tập</a:t>
            </a:r>
            <a:endParaRPr lang="en-US" sz="4000"/>
          </a:p>
          <a:p>
            <a:pPr marL="0" indent="0" algn="just">
              <a:buNone/>
            </a:pPr>
            <a:endParaRPr lang="en-US"/>
          </a:p>
        </p:txBody>
      </p:sp>
      <p:sp>
        <p:nvSpPr>
          <p:cNvPr id="5" name="Slide Number Placeholder 4"/>
          <p:cNvSpPr>
            <a:spLocks noGrp="1"/>
          </p:cNvSpPr>
          <p:nvPr>
            <p:ph type="sldNum" sz="quarter" idx="12"/>
          </p:nvPr>
        </p:nvSpPr>
        <p:spPr/>
        <p:txBody>
          <a:bodyPr/>
          <a:lstStyle/>
          <a:p>
            <a:fld id="{6E9BC5F3-20C3-46D3-932D-BAE27B3FCC69}" type="slidenum">
              <a:rPr lang="en-US" smtClean="0"/>
              <a:pPr/>
              <a:t>2</a:t>
            </a:fld>
            <a:endParaRPr lang="en-US"/>
          </a:p>
        </p:txBody>
      </p:sp>
    </p:spTree>
    <p:extLst>
      <p:ext uri="{BB962C8B-B14F-4D97-AF65-F5344CB8AC3E}">
        <p14:creationId xmlns:p14="http://schemas.microsoft.com/office/powerpoint/2010/main" val="963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C333-A5C8-48F6-4445-960F27E2EA57}"/>
              </a:ext>
            </a:extLst>
          </p:cNvPr>
          <p:cNvSpPr>
            <a:spLocks noGrp="1"/>
          </p:cNvSpPr>
          <p:nvPr>
            <p:ph type="title"/>
          </p:nvPr>
        </p:nvSpPr>
        <p:spPr>
          <a:xfrm>
            <a:off x="646176" y="173913"/>
            <a:ext cx="10707624" cy="660100"/>
          </a:xfrm>
        </p:spPr>
        <p:txBody>
          <a:bodyPr>
            <a:normAutofit fontScale="90000"/>
          </a:bodyPr>
          <a:lstStyle/>
          <a:p>
            <a:r>
              <a:rPr lang="en-US"/>
              <a:t>Những lĩnh vực trọng tâm của CNTT Doanh nghiệp</a:t>
            </a:r>
          </a:p>
        </p:txBody>
      </p:sp>
      <p:sp>
        <p:nvSpPr>
          <p:cNvPr id="3" name="Content Placeholder 2">
            <a:extLst>
              <a:ext uri="{FF2B5EF4-FFF2-40B4-BE49-F238E27FC236}">
                <a16:creationId xmlns:a16="http://schemas.microsoft.com/office/drawing/2014/main" id="{5E1A6A0A-CBF0-95FD-E1B6-C1B6A5A00CB1}"/>
              </a:ext>
            </a:extLst>
          </p:cNvPr>
          <p:cNvSpPr>
            <a:spLocks noGrp="1"/>
          </p:cNvSpPr>
          <p:nvPr>
            <p:ph idx="1"/>
          </p:nvPr>
        </p:nvSpPr>
        <p:spPr>
          <a:xfrm>
            <a:off x="532278" y="963861"/>
            <a:ext cx="11127444" cy="5720226"/>
          </a:xfrm>
        </p:spPr>
        <p:txBody>
          <a:bodyPr>
            <a:normAutofit fontScale="70000" lnSpcReduction="20000"/>
          </a:bodyPr>
          <a:lstStyle/>
          <a:p>
            <a:pPr algn="just">
              <a:lnSpc>
                <a:spcPct val="160000"/>
              </a:lnSpc>
            </a:pPr>
            <a:r>
              <a:rPr lang="vi-VN" sz="3800" b="1"/>
              <a:t>Kỹ thuật Máy chủ </a:t>
            </a:r>
            <a:r>
              <a:rPr lang="vi-VN" sz="3800"/>
              <a:t>– Thường chịu trách nhiệm đối với cấu hình/tiêu chuẩn hóa hệ điều hành (bao gồm các tiêu chuẩn tự động hóa và định danh xây dựng máy chủ), sản phẩm/ cấu hình Ảo hóa, bảo mật nền tảng Máy chủ (ví dụ, Active Directory), giám sát sử dụng máy chủ, và hoạch định công suất.</a:t>
            </a:r>
          </a:p>
          <a:p>
            <a:pPr algn="just">
              <a:lnSpc>
                <a:spcPct val="160000"/>
              </a:lnSpc>
            </a:pPr>
            <a:r>
              <a:rPr lang="vi-VN" sz="3800" b="1"/>
              <a:t>Kỹ thuật Lưu trữ </a:t>
            </a:r>
            <a:r>
              <a:rPr lang="vi-VN" sz="3800"/>
              <a:t>– Thường chịu trách nhiệm đối với NAS (Network Attached Storage) và SANs (Storage Area Networks). SANs đặc biệt đòi hỏi thiết lập về kiến trúc, giám sát sử dụng và việc nhân bản của chúng. Sao lưu / khôi phục thường được bao gồm trong cùng nhóm này nhưng đôi khi được tách biệt thành một nhóm chuyên biệt </a:t>
            </a:r>
          </a:p>
          <a:p>
            <a:pPr algn="just"/>
            <a:endParaRPr lang="en-US"/>
          </a:p>
        </p:txBody>
      </p:sp>
      <p:sp>
        <p:nvSpPr>
          <p:cNvPr id="4" name="Slide Number Placeholder 3">
            <a:extLst>
              <a:ext uri="{FF2B5EF4-FFF2-40B4-BE49-F238E27FC236}">
                <a16:creationId xmlns:a16="http://schemas.microsoft.com/office/drawing/2014/main" id="{F08694AA-80FC-F8FC-9972-097996D119C1}"/>
              </a:ext>
            </a:extLst>
          </p:cNvPr>
          <p:cNvSpPr>
            <a:spLocks noGrp="1"/>
          </p:cNvSpPr>
          <p:nvPr>
            <p:ph type="sldNum" sz="quarter" idx="12"/>
          </p:nvPr>
        </p:nvSpPr>
        <p:spPr/>
        <p:txBody>
          <a:bodyPr/>
          <a:lstStyle/>
          <a:p>
            <a:fld id="{FE1236C6-0024-4286-AA03-0A6E67CE63D4}" type="slidenum">
              <a:rPr lang="en-US" smtClean="0"/>
              <a:t>20</a:t>
            </a:fld>
            <a:endParaRPr lang="en-US"/>
          </a:p>
        </p:txBody>
      </p:sp>
    </p:spTree>
    <p:extLst>
      <p:ext uri="{BB962C8B-B14F-4D97-AF65-F5344CB8AC3E}">
        <p14:creationId xmlns:p14="http://schemas.microsoft.com/office/powerpoint/2010/main" val="53850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C333-A5C8-48F6-4445-960F27E2EA57}"/>
              </a:ext>
            </a:extLst>
          </p:cNvPr>
          <p:cNvSpPr>
            <a:spLocks noGrp="1"/>
          </p:cNvSpPr>
          <p:nvPr>
            <p:ph type="title"/>
          </p:nvPr>
        </p:nvSpPr>
        <p:spPr>
          <a:xfrm>
            <a:off x="646176" y="173913"/>
            <a:ext cx="10707624" cy="660100"/>
          </a:xfrm>
        </p:spPr>
        <p:txBody>
          <a:bodyPr>
            <a:normAutofit fontScale="90000"/>
          </a:bodyPr>
          <a:lstStyle/>
          <a:p>
            <a:r>
              <a:rPr lang="en-US"/>
              <a:t>Những lĩnh vực trọng tâm của CNTT Doanh nghiệp</a:t>
            </a:r>
          </a:p>
        </p:txBody>
      </p:sp>
      <p:sp>
        <p:nvSpPr>
          <p:cNvPr id="3" name="Content Placeholder 2">
            <a:extLst>
              <a:ext uri="{FF2B5EF4-FFF2-40B4-BE49-F238E27FC236}">
                <a16:creationId xmlns:a16="http://schemas.microsoft.com/office/drawing/2014/main" id="{5E1A6A0A-CBF0-95FD-E1B6-C1B6A5A00CB1}"/>
              </a:ext>
            </a:extLst>
          </p:cNvPr>
          <p:cNvSpPr>
            <a:spLocks noGrp="1"/>
          </p:cNvSpPr>
          <p:nvPr>
            <p:ph idx="1"/>
          </p:nvPr>
        </p:nvSpPr>
        <p:spPr>
          <a:xfrm>
            <a:off x="646176" y="1138544"/>
            <a:ext cx="11117396" cy="5217808"/>
          </a:xfrm>
        </p:spPr>
        <p:txBody>
          <a:bodyPr>
            <a:normAutofit lnSpcReduction="10000"/>
          </a:bodyPr>
          <a:lstStyle/>
          <a:p>
            <a:pPr algn="just">
              <a:lnSpc>
                <a:spcPct val="150000"/>
              </a:lnSpc>
            </a:pPr>
            <a:r>
              <a:rPr lang="vi-VN" b="1"/>
              <a:t>Quản trị Cơ sở dữ liệu </a:t>
            </a:r>
            <a:r>
              <a:rPr lang="vi-VN"/>
              <a:t>– Thường chịu trách nhiệm đối với cơ sở dữ liệu ( kiến trúc, khởi tạo, bảo trì, bảo mật, sao lưu/ khôi phục, giám sát việc sử dụng, và tối ưu hiệu suất). </a:t>
            </a:r>
            <a:endParaRPr lang="en-US"/>
          </a:p>
          <a:p>
            <a:pPr algn="just">
              <a:lnSpc>
                <a:spcPct val="150000"/>
              </a:lnSpc>
            </a:pPr>
            <a:r>
              <a:rPr lang="vi-VN"/>
              <a:t>Lưu ý rằng các DBA (Quản trị viên Cơ sở dữ liệu) thường được cấp quyền truy cập để lên lịch trình sao lưu cơ sở dữ liệu của họ bằng cách sử dụng tiêu chuẩn sao lưu được hỗ trợ bởi nhóm Hỗ trợ Lưu trữ</a:t>
            </a:r>
            <a:endParaRPr lang="en-US"/>
          </a:p>
        </p:txBody>
      </p:sp>
      <p:sp>
        <p:nvSpPr>
          <p:cNvPr id="4" name="Slide Number Placeholder 3">
            <a:extLst>
              <a:ext uri="{FF2B5EF4-FFF2-40B4-BE49-F238E27FC236}">
                <a16:creationId xmlns:a16="http://schemas.microsoft.com/office/drawing/2014/main" id="{F08694AA-80FC-F8FC-9972-097996D119C1}"/>
              </a:ext>
            </a:extLst>
          </p:cNvPr>
          <p:cNvSpPr>
            <a:spLocks noGrp="1"/>
          </p:cNvSpPr>
          <p:nvPr>
            <p:ph type="sldNum" sz="quarter" idx="12"/>
          </p:nvPr>
        </p:nvSpPr>
        <p:spPr/>
        <p:txBody>
          <a:bodyPr/>
          <a:lstStyle/>
          <a:p>
            <a:fld id="{FE1236C6-0024-4286-AA03-0A6E67CE63D4}" type="slidenum">
              <a:rPr lang="en-US" smtClean="0"/>
              <a:t>21</a:t>
            </a:fld>
            <a:endParaRPr lang="en-US"/>
          </a:p>
        </p:txBody>
      </p:sp>
    </p:spTree>
    <p:extLst>
      <p:ext uri="{BB962C8B-B14F-4D97-AF65-F5344CB8AC3E}">
        <p14:creationId xmlns:p14="http://schemas.microsoft.com/office/powerpoint/2010/main" val="2606504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C333-A5C8-48F6-4445-960F27E2EA57}"/>
              </a:ext>
            </a:extLst>
          </p:cNvPr>
          <p:cNvSpPr>
            <a:spLocks noGrp="1"/>
          </p:cNvSpPr>
          <p:nvPr>
            <p:ph type="title"/>
          </p:nvPr>
        </p:nvSpPr>
        <p:spPr>
          <a:xfrm>
            <a:off x="646176" y="173913"/>
            <a:ext cx="10707624" cy="660100"/>
          </a:xfrm>
        </p:spPr>
        <p:txBody>
          <a:bodyPr>
            <a:normAutofit fontScale="90000"/>
          </a:bodyPr>
          <a:lstStyle/>
          <a:p>
            <a:r>
              <a:rPr lang="en-US"/>
              <a:t>Những lĩnh vực trọng tâm của CNTT Doanh nghiệp</a:t>
            </a:r>
          </a:p>
        </p:txBody>
      </p:sp>
      <p:sp>
        <p:nvSpPr>
          <p:cNvPr id="3" name="Content Placeholder 2">
            <a:extLst>
              <a:ext uri="{FF2B5EF4-FFF2-40B4-BE49-F238E27FC236}">
                <a16:creationId xmlns:a16="http://schemas.microsoft.com/office/drawing/2014/main" id="{5E1A6A0A-CBF0-95FD-E1B6-C1B6A5A00CB1}"/>
              </a:ext>
            </a:extLst>
          </p:cNvPr>
          <p:cNvSpPr>
            <a:spLocks noGrp="1"/>
          </p:cNvSpPr>
          <p:nvPr>
            <p:ph idx="1"/>
          </p:nvPr>
        </p:nvSpPr>
        <p:spPr>
          <a:xfrm>
            <a:off x="649224" y="1253330"/>
            <a:ext cx="10704576" cy="4835971"/>
          </a:xfrm>
        </p:spPr>
        <p:txBody>
          <a:bodyPr>
            <a:normAutofit/>
          </a:bodyPr>
          <a:lstStyle/>
          <a:p>
            <a:pPr algn="just">
              <a:lnSpc>
                <a:spcPct val="150000"/>
              </a:lnSpc>
            </a:pPr>
            <a:r>
              <a:rPr lang="vi-VN" b="1"/>
              <a:t>Lưu trữ trang Web </a:t>
            </a:r>
            <a:r>
              <a:rPr lang="vi-VN"/>
              <a:t>– Đôi khi nằm dưới Kỹ thuật Máy chủ và / hoặc Kỹ thuật Mạng, nhưng thường là tách biệt. </a:t>
            </a:r>
            <a:endParaRPr lang="en-US"/>
          </a:p>
          <a:p>
            <a:pPr algn="just">
              <a:lnSpc>
                <a:spcPct val="150000"/>
              </a:lnSpc>
            </a:pPr>
            <a:r>
              <a:rPr lang="vi-VN"/>
              <a:t>Những kỹ sư này thường chịu trách nhiệm đối với các máy chủ web, các máy chủ ứng dụng, các bộ cân bằng tải, và các sản phẩm bảo mật web</a:t>
            </a:r>
            <a:endParaRPr lang="en-US"/>
          </a:p>
        </p:txBody>
      </p:sp>
      <p:sp>
        <p:nvSpPr>
          <p:cNvPr id="4" name="Slide Number Placeholder 3">
            <a:extLst>
              <a:ext uri="{FF2B5EF4-FFF2-40B4-BE49-F238E27FC236}">
                <a16:creationId xmlns:a16="http://schemas.microsoft.com/office/drawing/2014/main" id="{F08694AA-80FC-F8FC-9972-097996D119C1}"/>
              </a:ext>
            </a:extLst>
          </p:cNvPr>
          <p:cNvSpPr>
            <a:spLocks noGrp="1"/>
          </p:cNvSpPr>
          <p:nvPr>
            <p:ph type="sldNum" sz="quarter" idx="12"/>
          </p:nvPr>
        </p:nvSpPr>
        <p:spPr/>
        <p:txBody>
          <a:bodyPr/>
          <a:lstStyle/>
          <a:p>
            <a:fld id="{FE1236C6-0024-4286-AA03-0A6E67CE63D4}" type="slidenum">
              <a:rPr lang="en-US" smtClean="0"/>
              <a:t>22</a:t>
            </a:fld>
            <a:endParaRPr lang="en-US"/>
          </a:p>
        </p:txBody>
      </p:sp>
    </p:spTree>
    <p:extLst>
      <p:ext uri="{BB962C8B-B14F-4D97-AF65-F5344CB8AC3E}">
        <p14:creationId xmlns:p14="http://schemas.microsoft.com/office/powerpoint/2010/main" val="350202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C333-A5C8-48F6-4445-960F27E2EA57}"/>
              </a:ext>
            </a:extLst>
          </p:cNvPr>
          <p:cNvSpPr>
            <a:spLocks noGrp="1"/>
          </p:cNvSpPr>
          <p:nvPr>
            <p:ph type="title"/>
          </p:nvPr>
        </p:nvSpPr>
        <p:spPr>
          <a:xfrm>
            <a:off x="646176" y="173913"/>
            <a:ext cx="10707624" cy="660100"/>
          </a:xfrm>
        </p:spPr>
        <p:txBody>
          <a:bodyPr>
            <a:normAutofit fontScale="90000"/>
          </a:bodyPr>
          <a:lstStyle/>
          <a:p>
            <a:r>
              <a:rPr lang="en-US"/>
              <a:t>Những lĩnh vực trọng tâm của CNTT Doanh nghiệp</a:t>
            </a:r>
          </a:p>
        </p:txBody>
      </p:sp>
      <p:sp>
        <p:nvSpPr>
          <p:cNvPr id="3" name="Content Placeholder 2">
            <a:extLst>
              <a:ext uri="{FF2B5EF4-FFF2-40B4-BE49-F238E27FC236}">
                <a16:creationId xmlns:a16="http://schemas.microsoft.com/office/drawing/2014/main" id="{5E1A6A0A-CBF0-95FD-E1B6-C1B6A5A00CB1}"/>
              </a:ext>
            </a:extLst>
          </p:cNvPr>
          <p:cNvSpPr>
            <a:spLocks noGrp="1"/>
          </p:cNvSpPr>
          <p:nvPr>
            <p:ph idx="1"/>
          </p:nvPr>
        </p:nvSpPr>
        <p:spPr>
          <a:xfrm>
            <a:off x="649224" y="1253330"/>
            <a:ext cx="10704576" cy="4835971"/>
          </a:xfrm>
        </p:spPr>
        <p:txBody>
          <a:bodyPr>
            <a:normAutofit/>
          </a:bodyPr>
          <a:lstStyle/>
          <a:p>
            <a:pPr algn="just">
              <a:lnSpc>
                <a:spcPct val="150000"/>
              </a:lnSpc>
            </a:pPr>
            <a:r>
              <a:rPr lang="vi-VN" b="1"/>
              <a:t>Quản lý Sự cố/ Vấn đề </a:t>
            </a:r>
            <a:r>
              <a:rPr lang="vi-VN"/>
              <a:t>– Thường chịu trách nhiệm cho việc tổ chức phản ứng với một sự cố bằng cách có được nhân sự phù hợp tham gia và giao tiếp một cách thường xuyên với các bên liên quan. </a:t>
            </a:r>
            <a:endParaRPr lang="en-US"/>
          </a:p>
          <a:p>
            <a:pPr algn="just">
              <a:lnSpc>
                <a:spcPct val="150000"/>
              </a:lnSpc>
            </a:pPr>
            <a:r>
              <a:rPr lang="vi-VN"/>
              <a:t>Nhân sự này cũng theo dõi các vấn đề có tính chất lâu dài</a:t>
            </a:r>
            <a:endParaRPr lang="en-US"/>
          </a:p>
        </p:txBody>
      </p:sp>
      <p:sp>
        <p:nvSpPr>
          <p:cNvPr id="4" name="Slide Number Placeholder 3">
            <a:extLst>
              <a:ext uri="{FF2B5EF4-FFF2-40B4-BE49-F238E27FC236}">
                <a16:creationId xmlns:a16="http://schemas.microsoft.com/office/drawing/2014/main" id="{F08694AA-80FC-F8FC-9972-097996D119C1}"/>
              </a:ext>
            </a:extLst>
          </p:cNvPr>
          <p:cNvSpPr>
            <a:spLocks noGrp="1"/>
          </p:cNvSpPr>
          <p:nvPr>
            <p:ph type="sldNum" sz="quarter" idx="12"/>
          </p:nvPr>
        </p:nvSpPr>
        <p:spPr/>
        <p:txBody>
          <a:bodyPr/>
          <a:lstStyle/>
          <a:p>
            <a:fld id="{FE1236C6-0024-4286-AA03-0A6E67CE63D4}" type="slidenum">
              <a:rPr lang="en-US" smtClean="0"/>
              <a:t>23</a:t>
            </a:fld>
            <a:endParaRPr lang="en-US"/>
          </a:p>
        </p:txBody>
      </p:sp>
    </p:spTree>
    <p:extLst>
      <p:ext uri="{BB962C8B-B14F-4D97-AF65-F5344CB8AC3E}">
        <p14:creationId xmlns:p14="http://schemas.microsoft.com/office/powerpoint/2010/main" val="823740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12A55-D433-EEA9-535E-7FCAC0260A9E}"/>
              </a:ext>
            </a:extLst>
          </p:cNvPr>
          <p:cNvSpPr>
            <a:spLocks noGrp="1"/>
          </p:cNvSpPr>
          <p:nvPr>
            <p:ph type="title"/>
          </p:nvPr>
        </p:nvSpPr>
        <p:spPr>
          <a:xfrm>
            <a:off x="646175" y="173913"/>
            <a:ext cx="10979767" cy="505024"/>
          </a:xfrm>
        </p:spPr>
        <p:txBody>
          <a:bodyPr>
            <a:noAutofit/>
          </a:bodyPr>
          <a:lstStyle/>
          <a:p>
            <a:r>
              <a:rPr lang="en-US" sz="3200"/>
              <a:t>Sự phụ thuộc lẫn nhau giữa Công nghệ và Tổ chức trong CNTT của Doanh nghiệp</a:t>
            </a:r>
          </a:p>
        </p:txBody>
      </p:sp>
      <p:pic>
        <p:nvPicPr>
          <p:cNvPr id="5" name="Content Placeholder 4">
            <a:extLst>
              <a:ext uri="{FF2B5EF4-FFF2-40B4-BE49-F238E27FC236}">
                <a16:creationId xmlns:a16="http://schemas.microsoft.com/office/drawing/2014/main" id="{65D5E86E-C8D0-3935-C781-AC98D72E9446}"/>
              </a:ext>
            </a:extLst>
          </p:cNvPr>
          <p:cNvPicPr>
            <a:picLocks noGrp="1" noChangeAspect="1"/>
          </p:cNvPicPr>
          <p:nvPr>
            <p:ph idx="1"/>
          </p:nvPr>
        </p:nvPicPr>
        <p:blipFill>
          <a:blip r:embed="rId2"/>
          <a:stretch>
            <a:fillRect/>
          </a:stretch>
        </p:blipFill>
        <p:spPr>
          <a:xfrm>
            <a:off x="2170445" y="1498807"/>
            <a:ext cx="7277486" cy="4373994"/>
          </a:xfrm>
          <a:prstGeom prst="rect">
            <a:avLst/>
          </a:prstGeom>
        </p:spPr>
      </p:pic>
      <p:sp>
        <p:nvSpPr>
          <p:cNvPr id="4" name="Slide Number Placeholder 3">
            <a:extLst>
              <a:ext uri="{FF2B5EF4-FFF2-40B4-BE49-F238E27FC236}">
                <a16:creationId xmlns:a16="http://schemas.microsoft.com/office/drawing/2014/main" id="{58B91A99-4340-62EB-E319-BAF4ED29D62A}"/>
              </a:ext>
            </a:extLst>
          </p:cNvPr>
          <p:cNvSpPr>
            <a:spLocks noGrp="1"/>
          </p:cNvSpPr>
          <p:nvPr>
            <p:ph type="sldNum" sz="quarter" idx="12"/>
          </p:nvPr>
        </p:nvSpPr>
        <p:spPr/>
        <p:txBody>
          <a:bodyPr/>
          <a:lstStyle/>
          <a:p>
            <a:fld id="{FE1236C6-0024-4286-AA03-0A6E67CE63D4}" type="slidenum">
              <a:rPr lang="en-US" smtClean="0"/>
              <a:t>24</a:t>
            </a:fld>
            <a:endParaRPr lang="en-US"/>
          </a:p>
        </p:txBody>
      </p:sp>
    </p:spTree>
    <p:extLst>
      <p:ext uri="{BB962C8B-B14F-4D97-AF65-F5344CB8AC3E}">
        <p14:creationId xmlns:p14="http://schemas.microsoft.com/office/powerpoint/2010/main" val="4282194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D52E-CE35-1233-41EE-4B45404650A7}"/>
              </a:ext>
            </a:extLst>
          </p:cNvPr>
          <p:cNvSpPr>
            <a:spLocks noGrp="1"/>
          </p:cNvSpPr>
          <p:nvPr>
            <p:ph type="title"/>
          </p:nvPr>
        </p:nvSpPr>
        <p:spPr/>
        <p:txBody>
          <a:bodyPr/>
          <a:lstStyle/>
          <a:p>
            <a:r>
              <a:rPr lang="en-US"/>
              <a:t>3. Văn hoá tổ chức</a:t>
            </a:r>
          </a:p>
        </p:txBody>
      </p:sp>
      <p:sp>
        <p:nvSpPr>
          <p:cNvPr id="3" name="Content Placeholder 2">
            <a:extLst>
              <a:ext uri="{FF2B5EF4-FFF2-40B4-BE49-F238E27FC236}">
                <a16:creationId xmlns:a16="http://schemas.microsoft.com/office/drawing/2014/main" id="{EFBC997F-C01B-BA48-96BE-EB8D94D1C2BA}"/>
              </a:ext>
            </a:extLst>
          </p:cNvPr>
          <p:cNvSpPr>
            <a:spLocks noGrp="1"/>
          </p:cNvSpPr>
          <p:nvPr>
            <p:ph idx="1"/>
          </p:nvPr>
        </p:nvSpPr>
        <p:spPr>
          <a:xfrm>
            <a:off x="261258" y="1175657"/>
            <a:ext cx="11555604" cy="5180695"/>
          </a:xfrm>
        </p:spPr>
        <p:txBody>
          <a:bodyPr/>
          <a:lstStyle/>
          <a:p>
            <a:r>
              <a:rPr lang="vi-VN"/>
              <a:t>Văn hóa công ty là các giá trị, quan niệm ăn sâu vào tư tưởng mỗi nhân viên và từ đó chi phối mọi hành động, suy nghĩ của thành viên trong tổ chức.</a:t>
            </a:r>
            <a:endParaRPr lang="en-US"/>
          </a:p>
        </p:txBody>
      </p:sp>
      <p:sp>
        <p:nvSpPr>
          <p:cNvPr id="4" name="Slide Number Placeholder 3">
            <a:extLst>
              <a:ext uri="{FF2B5EF4-FFF2-40B4-BE49-F238E27FC236}">
                <a16:creationId xmlns:a16="http://schemas.microsoft.com/office/drawing/2014/main" id="{67BDE861-58A1-1575-A895-34C17D1B1A5D}"/>
              </a:ext>
            </a:extLst>
          </p:cNvPr>
          <p:cNvSpPr>
            <a:spLocks noGrp="1"/>
          </p:cNvSpPr>
          <p:nvPr>
            <p:ph type="sldNum" sz="quarter" idx="12"/>
          </p:nvPr>
        </p:nvSpPr>
        <p:spPr/>
        <p:txBody>
          <a:bodyPr/>
          <a:lstStyle/>
          <a:p>
            <a:fld id="{FE1236C6-0024-4286-AA03-0A6E67CE63D4}" type="slidenum">
              <a:rPr lang="en-US" smtClean="0"/>
              <a:t>25</a:t>
            </a:fld>
            <a:endParaRPr lang="en-US"/>
          </a:p>
        </p:txBody>
      </p:sp>
      <p:pic>
        <p:nvPicPr>
          <p:cNvPr id="5" name="Picture 4">
            <a:extLst>
              <a:ext uri="{FF2B5EF4-FFF2-40B4-BE49-F238E27FC236}">
                <a16:creationId xmlns:a16="http://schemas.microsoft.com/office/drawing/2014/main" id="{2CCBA855-8006-A2BC-B7E7-ED09826FCA5A}"/>
              </a:ext>
            </a:extLst>
          </p:cNvPr>
          <p:cNvPicPr>
            <a:picLocks noChangeAspect="1"/>
          </p:cNvPicPr>
          <p:nvPr/>
        </p:nvPicPr>
        <p:blipFill>
          <a:blip r:embed="rId2"/>
          <a:stretch>
            <a:fillRect/>
          </a:stretch>
        </p:blipFill>
        <p:spPr>
          <a:xfrm>
            <a:off x="375138" y="2994480"/>
            <a:ext cx="3327874" cy="2107417"/>
          </a:xfrm>
          <a:prstGeom prst="rect">
            <a:avLst/>
          </a:prstGeom>
        </p:spPr>
      </p:pic>
      <p:pic>
        <p:nvPicPr>
          <p:cNvPr id="6" name="Picture 5">
            <a:extLst>
              <a:ext uri="{FF2B5EF4-FFF2-40B4-BE49-F238E27FC236}">
                <a16:creationId xmlns:a16="http://schemas.microsoft.com/office/drawing/2014/main" id="{7070103E-AEF5-B28E-A88B-0CF419C00D92}"/>
              </a:ext>
            </a:extLst>
          </p:cNvPr>
          <p:cNvPicPr>
            <a:picLocks noChangeAspect="1"/>
          </p:cNvPicPr>
          <p:nvPr/>
        </p:nvPicPr>
        <p:blipFill>
          <a:blip r:embed="rId3"/>
          <a:stretch>
            <a:fillRect/>
          </a:stretch>
        </p:blipFill>
        <p:spPr>
          <a:xfrm>
            <a:off x="4470679" y="3258705"/>
            <a:ext cx="2962275" cy="1543050"/>
          </a:xfrm>
          <a:prstGeom prst="rect">
            <a:avLst/>
          </a:prstGeom>
        </p:spPr>
      </p:pic>
      <p:pic>
        <p:nvPicPr>
          <p:cNvPr id="7" name="Picture 6">
            <a:extLst>
              <a:ext uri="{FF2B5EF4-FFF2-40B4-BE49-F238E27FC236}">
                <a16:creationId xmlns:a16="http://schemas.microsoft.com/office/drawing/2014/main" id="{0A4B0EE2-BF3A-A6AD-C005-7C52646C87CA}"/>
              </a:ext>
            </a:extLst>
          </p:cNvPr>
          <p:cNvPicPr>
            <a:picLocks noChangeAspect="1"/>
          </p:cNvPicPr>
          <p:nvPr/>
        </p:nvPicPr>
        <p:blipFill>
          <a:blip r:embed="rId4"/>
          <a:stretch>
            <a:fillRect/>
          </a:stretch>
        </p:blipFill>
        <p:spPr>
          <a:xfrm>
            <a:off x="8341298" y="3258705"/>
            <a:ext cx="2309015" cy="1420932"/>
          </a:xfrm>
          <a:prstGeom prst="rect">
            <a:avLst/>
          </a:prstGeom>
        </p:spPr>
      </p:pic>
    </p:spTree>
    <p:extLst>
      <p:ext uri="{BB962C8B-B14F-4D97-AF65-F5344CB8AC3E}">
        <p14:creationId xmlns:p14="http://schemas.microsoft.com/office/powerpoint/2010/main" val="3414283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EA1F-1CDD-E81A-241A-6314FA6779B2}"/>
              </a:ext>
            </a:extLst>
          </p:cNvPr>
          <p:cNvSpPr>
            <a:spLocks noGrp="1"/>
          </p:cNvSpPr>
          <p:nvPr>
            <p:ph type="title"/>
          </p:nvPr>
        </p:nvSpPr>
        <p:spPr/>
        <p:txBody>
          <a:bodyPr/>
          <a:lstStyle/>
          <a:p>
            <a:r>
              <a:rPr lang="en-US"/>
              <a:t>Văn hoá tổ chức</a:t>
            </a:r>
          </a:p>
        </p:txBody>
      </p:sp>
      <p:pic>
        <p:nvPicPr>
          <p:cNvPr id="5" name="Content Placeholder 4">
            <a:extLst>
              <a:ext uri="{FF2B5EF4-FFF2-40B4-BE49-F238E27FC236}">
                <a16:creationId xmlns:a16="http://schemas.microsoft.com/office/drawing/2014/main" id="{ADDE8A79-A901-2187-A8F0-B5A426A54CB0}"/>
              </a:ext>
            </a:extLst>
          </p:cNvPr>
          <p:cNvPicPr>
            <a:picLocks noGrp="1" noChangeAspect="1"/>
          </p:cNvPicPr>
          <p:nvPr>
            <p:ph idx="1"/>
          </p:nvPr>
        </p:nvPicPr>
        <p:blipFill>
          <a:blip r:embed="rId2"/>
          <a:stretch>
            <a:fillRect/>
          </a:stretch>
        </p:blipFill>
        <p:spPr>
          <a:xfrm>
            <a:off x="0" y="1339905"/>
            <a:ext cx="7467836" cy="4411767"/>
          </a:xfrm>
          <a:prstGeom prst="rect">
            <a:avLst/>
          </a:prstGeom>
        </p:spPr>
      </p:pic>
      <p:sp>
        <p:nvSpPr>
          <p:cNvPr id="4" name="Slide Number Placeholder 3">
            <a:extLst>
              <a:ext uri="{FF2B5EF4-FFF2-40B4-BE49-F238E27FC236}">
                <a16:creationId xmlns:a16="http://schemas.microsoft.com/office/drawing/2014/main" id="{D1DFA899-04C6-484B-45B0-8F55A64BD83E}"/>
              </a:ext>
            </a:extLst>
          </p:cNvPr>
          <p:cNvSpPr>
            <a:spLocks noGrp="1"/>
          </p:cNvSpPr>
          <p:nvPr>
            <p:ph type="sldNum" sz="quarter" idx="12"/>
          </p:nvPr>
        </p:nvSpPr>
        <p:spPr/>
        <p:txBody>
          <a:bodyPr/>
          <a:lstStyle/>
          <a:p>
            <a:fld id="{FE1236C6-0024-4286-AA03-0A6E67CE63D4}" type="slidenum">
              <a:rPr lang="en-US" smtClean="0"/>
              <a:t>26</a:t>
            </a:fld>
            <a:endParaRPr lang="en-US"/>
          </a:p>
        </p:txBody>
      </p:sp>
      <p:sp>
        <p:nvSpPr>
          <p:cNvPr id="7" name="TextBox 6">
            <a:extLst>
              <a:ext uri="{FF2B5EF4-FFF2-40B4-BE49-F238E27FC236}">
                <a16:creationId xmlns:a16="http://schemas.microsoft.com/office/drawing/2014/main" id="{CE6DEB65-8465-8F20-CF76-80D86502B476}"/>
              </a:ext>
            </a:extLst>
          </p:cNvPr>
          <p:cNvSpPr txBox="1"/>
          <p:nvPr/>
        </p:nvSpPr>
        <p:spPr>
          <a:xfrm>
            <a:off x="6466114" y="1283633"/>
            <a:ext cx="5511521" cy="4524315"/>
          </a:xfrm>
          <a:prstGeom prst="rect">
            <a:avLst/>
          </a:prstGeom>
          <a:noFill/>
        </p:spPr>
        <p:txBody>
          <a:bodyPr wrap="square">
            <a:spAutoFit/>
          </a:bodyPr>
          <a:lstStyle/>
          <a:p>
            <a:pPr marL="285750" indent="-285750" algn="just">
              <a:buFont typeface="Wingdings" panose="05000000000000000000" pitchFamily="2" charset="2"/>
              <a:buChar char="q"/>
            </a:pPr>
            <a:r>
              <a:rPr lang="vi-VN" sz="3200">
                <a:latin typeface="+mj-lt"/>
              </a:rPr>
              <a:t>Các cấp độ của văn hóa doanh nghiệp</a:t>
            </a:r>
          </a:p>
          <a:p>
            <a:pPr marL="285750" indent="-285750" algn="just">
              <a:buFont typeface="Wingdings" panose="05000000000000000000" pitchFamily="2" charset="2"/>
              <a:buChar char="q"/>
            </a:pPr>
            <a:r>
              <a:rPr lang="vi-VN" sz="3200">
                <a:latin typeface="+mj-lt"/>
              </a:rPr>
              <a:t>Ý nghĩa quan trọng của văn hóa doanh nghiệp</a:t>
            </a:r>
          </a:p>
          <a:p>
            <a:pPr marL="285750" indent="-285750" algn="just">
              <a:buFont typeface="Wingdings" panose="05000000000000000000" pitchFamily="2" charset="2"/>
              <a:buChar char="q"/>
            </a:pPr>
            <a:r>
              <a:rPr lang="vi-VN" sz="3200">
                <a:latin typeface="+mj-lt"/>
              </a:rPr>
              <a:t>Hướng dẫn 6 bước xây dựng văn hóa doanh nghiệp</a:t>
            </a:r>
          </a:p>
          <a:p>
            <a:pPr marL="285750" indent="-285750" algn="just">
              <a:buFont typeface="Wingdings" panose="05000000000000000000" pitchFamily="2" charset="2"/>
              <a:buChar char="q"/>
            </a:pPr>
            <a:r>
              <a:rPr lang="vi-VN" sz="3200">
                <a:latin typeface="+mj-lt"/>
              </a:rPr>
              <a:t>Ví dụ về văn hóa doanh nghiệp của các tập đoàn lớn trên thế giới</a:t>
            </a:r>
          </a:p>
        </p:txBody>
      </p:sp>
    </p:spTree>
    <p:extLst>
      <p:ext uri="{BB962C8B-B14F-4D97-AF65-F5344CB8AC3E}">
        <p14:creationId xmlns:p14="http://schemas.microsoft.com/office/powerpoint/2010/main" val="2710900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D4C84-3827-DBE4-F157-3C3C8A4D5268}"/>
              </a:ext>
            </a:extLst>
          </p:cNvPr>
          <p:cNvSpPr>
            <a:spLocks noGrp="1"/>
          </p:cNvSpPr>
          <p:nvPr>
            <p:ph type="title"/>
          </p:nvPr>
        </p:nvSpPr>
        <p:spPr/>
        <p:txBody>
          <a:bodyPr/>
          <a:lstStyle/>
          <a:p>
            <a:r>
              <a:rPr lang="en-US"/>
              <a:t>Các cấp độ của văn hóa doanh nghiệp</a:t>
            </a:r>
          </a:p>
        </p:txBody>
      </p:sp>
      <p:sp>
        <p:nvSpPr>
          <p:cNvPr id="3" name="Content Placeholder 2">
            <a:extLst>
              <a:ext uri="{FF2B5EF4-FFF2-40B4-BE49-F238E27FC236}">
                <a16:creationId xmlns:a16="http://schemas.microsoft.com/office/drawing/2014/main" id="{0A313F95-8E23-1A40-4FA6-57C1DDC59443}"/>
              </a:ext>
            </a:extLst>
          </p:cNvPr>
          <p:cNvSpPr>
            <a:spLocks noGrp="1"/>
          </p:cNvSpPr>
          <p:nvPr>
            <p:ph idx="1"/>
          </p:nvPr>
        </p:nvSpPr>
        <p:spPr>
          <a:xfrm>
            <a:off x="448256" y="1283476"/>
            <a:ext cx="11489185" cy="4514424"/>
          </a:xfrm>
        </p:spPr>
        <p:txBody>
          <a:bodyPr>
            <a:normAutofit fontScale="85000" lnSpcReduction="10000"/>
          </a:bodyPr>
          <a:lstStyle/>
          <a:p>
            <a:pPr algn="just">
              <a:lnSpc>
                <a:spcPct val="150000"/>
              </a:lnSpc>
              <a:buFont typeface="Wingdings" panose="05000000000000000000" pitchFamily="2" charset="2"/>
              <a:buChar char="q"/>
            </a:pPr>
            <a:r>
              <a:rPr lang="vi-VN" b="1"/>
              <a:t>Cấp độ thứ nhất – Cơ cấu hữu hình của doanh nghiệp</a:t>
            </a:r>
            <a:r>
              <a:rPr lang="vi-VN"/>
              <a:t>: Là những giá trị văn hóa hữu hình, bao gồm các sự vật và sự việc mà một người có thể nghe, nhìn và cảm nhận khi tiếp xúc với một tổ chức lạ. Các yếu tố này dễ thay đổi và ít khi thể hiện được những giá trị thực sự trong văn hóa doanh nghiệp. </a:t>
            </a:r>
            <a:endParaRPr lang="en-US"/>
          </a:p>
          <a:p>
            <a:pPr marL="0" indent="0" algn="just">
              <a:lnSpc>
                <a:spcPct val="150000"/>
              </a:lnSpc>
              <a:buNone/>
            </a:pPr>
            <a:r>
              <a:rPr lang="vi-VN" b="1"/>
              <a:t>Ví dụ: </a:t>
            </a:r>
            <a:r>
              <a:rPr lang="vi-VN"/>
              <a:t>Cơ cấu tổ chức phòng ban, các văn bản chính sách, kiến trúc văn phòng, logo và khẩu hiệu, mẫu mã sản phẩm, đồng phục nhân viên,…</a:t>
            </a:r>
            <a:endParaRPr lang="en-US"/>
          </a:p>
        </p:txBody>
      </p:sp>
      <p:sp>
        <p:nvSpPr>
          <p:cNvPr id="4" name="Slide Number Placeholder 3">
            <a:extLst>
              <a:ext uri="{FF2B5EF4-FFF2-40B4-BE49-F238E27FC236}">
                <a16:creationId xmlns:a16="http://schemas.microsoft.com/office/drawing/2014/main" id="{926999D5-0D54-5E25-9E4C-DB735DBCEA78}"/>
              </a:ext>
            </a:extLst>
          </p:cNvPr>
          <p:cNvSpPr>
            <a:spLocks noGrp="1"/>
          </p:cNvSpPr>
          <p:nvPr>
            <p:ph type="sldNum" sz="quarter" idx="12"/>
          </p:nvPr>
        </p:nvSpPr>
        <p:spPr/>
        <p:txBody>
          <a:bodyPr/>
          <a:lstStyle/>
          <a:p>
            <a:fld id="{FE1236C6-0024-4286-AA03-0A6E67CE63D4}" type="slidenum">
              <a:rPr lang="en-US" smtClean="0"/>
              <a:t>27</a:t>
            </a:fld>
            <a:endParaRPr lang="en-US"/>
          </a:p>
        </p:txBody>
      </p:sp>
    </p:spTree>
    <p:extLst>
      <p:ext uri="{BB962C8B-B14F-4D97-AF65-F5344CB8AC3E}">
        <p14:creationId xmlns:p14="http://schemas.microsoft.com/office/powerpoint/2010/main" val="555164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D4C84-3827-DBE4-F157-3C3C8A4D5268}"/>
              </a:ext>
            </a:extLst>
          </p:cNvPr>
          <p:cNvSpPr>
            <a:spLocks noGrp="1"/>
          </p:cNvSpPr>
          <p:nvPr>
            <p:ph type="title"/>
          </p:nvPr>
        </p:nvSpPr>
        <p:spPr/>
        <p:txBody>
          <a:bodyPr/>
          <a:lstStyle/>
          <a:p>
            <a:r>
              <a:rPr lang="en-US"/>
              <a:t>Các cấp độ của văn hóa doanh nghiệp</a:t>
            </a:r>
          </a:p>
        </p:txBody>
      </p:sp>
      <p:sp>
        <p:nvSpPr>
          <p:cNvPr id="3" name="Content Placeholder 2">
            <a:extLst>
              <a:ext uri="{FF2B5EF4-FFF2-40B4-BE49-F238E27FC236}">
                <a16:creationId xmlns:a16="http://schemas.microsoft.com/office/drawing/2014/main" id="{0A313F95-8E23-1A40-4FA6-57C1DDC59443}"/>
              </a:ext>
            </a:extLst>
          </p:cNvPr>
          <p:cNvSpPr>
            <a:spLocks noGrp="1"/>
          </p:cNvSpPr>
          <p:nvPr>
            <p:ph idx="1"/>
          </p:nvPr>
        </p:nvSpPr>
        <p:spPr>
          <a:xfrm>
            <a:off x="448256" y="1283476"/>
            <a:ext cx="11489185" cy="4725438"/>
          </a:xfrm>
        </p:spPr>
        <p:txBody>
          <a:bodyPr>
            <a:normAutofit fontScale="92500"/>
          </a:bodyPr>
          <a:lstStyle/>
          <a:p>
            <a:pPr algn="just">
              <a:lnSpc>
                <a:spcPct val="150000"/>
              </a:lnSpc>
              <a:buFont typeface="Wingdings" panose="05000000000000000000" pitchFamily="2" charset="2"/>
              <a:buChar char="q"/>
            </a:pPr>
            <a:r>
              <a:rPr lang="vi-VN" b="1"/>
              <a:t>Cấp độ thứ hai – Các giá trị được tuyên bố/chấp nhận</a:t>
            </a:r>
            <a:r>
              <a:rPr lang="vi-VN"/>
              <a:t>: Là những giá trị được doanh nghiệp công bố rộng rộng rãi, có thể nhận biết ngay từ văn bản, cách diễn đạt và cách thể hiện của nhân viên. </a:t>
            </a:r>
            <a:endParaRPr lang="en-US"/>
          </a:p>
          <a:p>
            <a:pPr algn="just">
              <a:lnSpc>
                <a:spcPct val="150000"/>
              </a:lnSpc>
              <a:buFont typeface="Wingdings" panose="05000000000000000000" pitchFamily="2" charset="2"/>
              <a:buChar char="q"/>
            </a:pPr>
            <a:r>
              <a:rPr lang="vi-VN"/>
              <a:t>Tầm nhìn, sứ mệnh, giá trị cốt lõi, chiến lược và mục tiêu,… đóng vai trò là kim chỉ nam cho hoạt động của toàn bộ nhân viên trong doanh nghiệp.</a:t>
            </a:r>
            <a:endParaRPr lang="en-US"/>
          </a:p>
        </p:txBody>
      </p:sp>
      <p:sp>
        <p:nvSpPr>
          <p:cNvPr id="4" name="Slide Number Placeholder 3">
            <a:extLst>
              <a:ext uri="{FF2B5EF4-FFF2-40B4-BE49-F238E27FC236}">
                <a16:creationId xmlns:a16="http://schemas.microsoft.com/office/drawing/2014/main" id="{926999D5-0D54-5E25-9E4C-DB735DBCEA78}"/>
              </a:ext>
            </a:extLst>
          </p:cNvPr>
          <p:cNvSpPr>
            <a:spLocks noGrp="1"/>
          </p:cNvSpPr>
          <p:nvPr>
            <p:ph type="sldNum" sz="quarter" idx="12"/>
          </p:nvPr>
        </p:nvSpPr>
        <p:spPr/>
        <p:txBody>
          <a:bodyPr/>
          <a:lstStyle/>
          <a:p>
            <a:fld id="{FE1236C6-0024-4286-AA03-0A6E67CE63D4}" type="slidenum">
              <a:rPr lang="en-US" smtClean="0"/>
              <a:t>28</a:t>
            </a:fld>
            <a:endParaRPr lang="en-US"/>
          </a:p>
        </p:txBody>
      </p:sp>
    </p:spTree>
    <p:extLst>
      <p:ext uri="{BB962C8B-B14F-4D97-AF65-F5344CB8AC3E}">
        <p14:creationId xmlns:p14="http://schemas.microsoft.com/office/powerpoint/2010/main" val="3085702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9224-2B91-42CE-ECFD-0E17DEC65D26}"/>
              </a:ext>
            </a:extLst>
          </p:cNvPr>
          <p:cNvSpPr>
            <a:spLocks noGrp="1"/>
          </p:cNvSpPr>
          <p:nvPr>
            <p:ph type="title"/>
          </p:nvPr>
        </p:nvSpPr>
        <p:spPr/>
        <p:txBody>
          <a:bodyPr/>
          <a:lstStyle/>
          <a:p>
            <a:r>
              <a:rPr lang="en-US"/>
              <a:t>Các cấp độ của văn hóa doanh nghiệp</a:t>
            </a:r>
          </a:p>
        </p:txBody>
      </p:sp>
      <p:sp>
        <p:nvSpPr>
          <p:cNvPr id="3" name="Content Placeholder 2">
            <a:extLst>
              <a:ext uri="{FF2B5EF4-FFF2-40B4-BE49-F238E27FC236}">
                <a16:creationId xmlns:a16="http://schemas.microsoft.com/office/drawing/2014/main" id="{26A80D2D-1652-EC60-B2B4-CFC2AB708BA9}"/>
              </a:ext>
            </a:extLst>
          </p:cNvPr>
          <p:cNvSpPr>
            <a:spLocks noGrp="1"/>
          </p:cNvSpPr>
          <p:nvPr>
            <p:ph idx="1"/>
          </p:nvPr>
        </p:nvSpPr>
        <p:spPr>
          <a:xfrm>
            <a:off x="649223" y="1253330"/>
            <a:ext cx="11097299" cy="4896261"/>
          </a:xfrm>
        </p:spPr>
        <p:txBody>
          <a:bodyPr>
            <a:normAutofit fontScale="92500" lnSpcReduction="10000"/>
          </a:bodyPr>
          <a:lstStyle/>
          <a:p>
            <a:pPr algn="just">
              <a:lnSpc>
                <a:spcPct val="150000"/>
              </a:lnSpc>
              <a:buFont typeface="Wingdings" panose="05000000000000000000" pitchFamily="2" charset="2"/>
              <a:buChar char="q"/>
            </a:pPr>
            <a:r>
              <a:rPr lang="vi-VN" b="1"/>
              <a:t>Cấp độ thứ ba – Các quan niệm chung</a:t>
            </a:r>
            <a:r>
              <a:rPr lang="vi-VN"/>
              <a:t>: Cấp độ này khó nhận ra và cũng khó điều chỉnh bởi chúng nằm sâu từ bên trong doanh nghiệp, ăn sâu vào suy nghĩ của hầu hết các thành viên và trở thành thói quen chi phối hành động. </a:t>
            </a:r>
            <a:endParaRPr lang="en-US"/>
          </a:p>
          <a:p>
            <a:pPr algn="just">
              <a:lnSpc>
                <a:spcPct val="150000"/>
              </a:lnSpc>
              <a:buFont typeface="Wingdings" panose="05000000000000000000" pitchFamily="2" charset="2"/>
              <a:buChar char="q"/>
            </a:pPr>
            <a:r>
              <a:rPr lang="vi-VN"/>
              <a:t>Ví dụ như: văn hoá dân tộc, văn hoá kinh doanh, văn hóa doanh nghiệp… Khi các thành viên cùng nhau chia sẻ và hành động theo văn hóa chung, họ sẽ rất khó chấp nhận những hành vi đi ngược lại</a:t>
            </a:r>
            <a:r>
              <a:rPr lang="en-US"/>
              <a:t>.</a:t>
            </a:r>
          </a:p>
        </p:txBody>
      </p:sp>
      <p:sp>
        <p:nvSpPr>
          <p:cNvPr id="4" name="Slide Number Placeholder 3">
            <a:extLst>
              <a:ext uri="{FF2B5EF4-FFF2-40B4-BE49-F238E27FC236}">
                <a16:creationId xmlns:a16="http://schemas.microsoft.com/office/drawing/2014/main" id="{B085CC94-9AA9-6378-163C-9F7165BEAD30}"/>
              </a:ext>
            </a:extLst>
          </p:cNvPr>
          <p:cNvSpPr>
            <a:spLocks noGrp="1"/>
          </p:cNvSpPr>
          <p:nvPr>
            <p:ph type="sldNum" sz="quarter" idx="12"/>
          </p:nvPr>
        </p:nvSpPr>
        <p:spPr/>
        <p:txBody>
          <a:bodyPr/>
          <a:lstStyle/>
          <a:p>
            <a:fld id="{FE1236C6-0024-4286-AA03-0A6E67CE63D4}" type="slidenum">
              <a:rPr lang="en-US" smtClean="0"/>
              <a:t>29</a:t>
            </a:fld>
            <a:endParaRPr lang="en-US"/>
          </a:p>
        </p:txBody>
      </p:sp>
    </p:spTree>
    <p:extLst>
      <p:ext uri="{BB962C8B-B14F-4D97-AF65-F5344CB8AC3E}">
        <p14:creationId xmlns:p14="http://schemas.microsoft.com/office/powerpoint/2010/main" val="837028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de-DE" sz="4400"/>
              <a:t>1. Quy trình kinh doanh</a:t>
            </a:r>
            <a:endParaRPr lang="en-US" dirty="0"/>
          </a:p>
        </p:txBody>
      </p:sp>
      <p:sp>
        <p:nvSpPr>
          <p:cNvPr id="2" name="Content Placeholder 1"/>
          <p:cNvSpPr>
            <a:spLocks noGrp="1"/>
          </p:cNvSpPr>
          <p:nvPr>
            <p:ph idx="1"/>
          </p:nvPr>
        </p:nvSpPr>
        <p:spPr>
          <a:xfrm>
            <a:off x="204715" y="1112363"/>
            <a:ext cx="11750723" cy="5261141"/>
          </a:xfrm>
        </p:spPr>
        <p:txBody>
          <a:bodyPr>
            <a:normAutofit/>
          </a:bodyPr>
          <a:lstStyle/>
          <a:p>
            <a:pPr marL="0" indent="0" algn="just">
              <a:lnSpc>
                <a:spcPct val="150000"/>
              </a:lnSpc>
              <a:buNone/>
            </a:pPr>
            <a:r>
              <a:rPr lang="en-US"/>
              <a:t>Quy trình kinh doanh hay còn được gọi Business Process là một chuỗi các tiến trình được liên kết với nhau, mỗi bộ phận trong từng giai đoạn có chức năng thực hiện nhiệm vụ được phân công nhằm chuyên môn hóa để đạt được mục tiêu một cách tốt nhất. Tùy vào ngành nghề kinh doanh mà mỗi công ty sẽ xây dựng những chu trình khác nhau để đạt được mục tiêu đề ra</a:t>
            </a:r>
            <a:endParaRPr lang="vi-VN"/>
          </a:p>
        </p:txBody>
      </p:sp>
      <p:sp>
        <p:nvSpPr>
          <p:cNvPr id="5" name="Slide Number Placeholder 4"/>
          <p:cNvSpPr>
            <a:spLocks noGrp="1"/>
          </p:cNvSpPr>
          <p:nvPr>
            <p:ph type="sldNum" sz="quarter" idx="12"/>
          </p:nvPr>
        </p:nvSpPr>
        <p:spPr/>
        <p:txBody>
          <a:bodyPr/>
          <a:lstStyle/>
          <a:p>
            <a:fld id="{6E9BC5F3-20C3-46D3-932D-BAE27B3FCC69}" type="slidenum">
              <a:rPr lang="en-US" smtClean="0"/>
              <a:pPr/>
              <a:t>3</a:t>
            </a:fld>
            <a:endParaRPr lang="en-US"/>
          </a:p>
        </p:txBody>
      </p:sp>
    </p:spTree>
    <p:extLst>
      <p:ext uri="{BB962C8B-B14F-4D97-AF65-F5344CB8AC3E}">
        <p14:creationId xmlns:p14="http://schemas.microsoft.com/office/powerpoint/2010/main" val="95940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9224-2B91-42CE-ECFD-0E17DEC65D26}"/>
              </a:ext>
            </a:extLst>
          </p:cNvPr>
          <p:cNvSpPr>
            <a:spLocks noGrp="1"/>
          </p:cNvSpPr>
          <p:nvPr>
            <p:ph type="title"/>
          </p:nvPr>
        </p:nvSpPr>
        <p:spPr>
          <a:xfrm>
            <a:off x="646175" y="173913"/>
            <a:ext cx="11160637" cy="660100"/>
          </a:xfrm>
        </p:spPr>
        <p:txBody>
          <a:bodyPr>
            <a:normAutofit fontScale="90000"/>
          </a:bodyPr>
          <a:lstStyle/>
          <a:p>
            <a:r>
              <a:rPr lang="en-US"/>
              <a:t>Trong thực tiễn, văn hóa doanh nghiệp đóng vai trò gì?</a:t>
            </a:r>
          </a:p>
        </p:txBody>
      </p:sp>
      <p:pic>
        <p:nvPicPr>
          <p:cNvPr id="5" name="Content Placeholder 4">
            <a:extLst>
              <a:ext uri="{FF2B5EF4-FFF2-40B4-BE49-F238E27FC236}">
                <a16:creationId xmlns:a16="http://schemas.microsoft.com/office/drawing/2014/main" id="{8DA56330-B557-CD9A-9499-89D15B2055DF}"/>
              </a:ext>
            </a:extLst>
          </p:cNvPr>
          <p:cNvPicPr>
            <a:picLocks noGrp="1" noChangeAspect="1"/>
          </p:cNvPicPr>
          <p:nvPr>
            <p:ph idx="1"/>
          </p:nvPr>
        </p:nvPicPr>
        <p:blipFill>
          <a:blip r:embed="rId2"/>
          <a:stretch>
            <a:fillRect/>
          </a:stretch>
        </p:blipFill>
        <p:spPr>
          <a:xfrm>
            <a:off x="1775208" y="1314095"/>
            <a:ext cx="8641583" cy="4662023"/>
          </a:xfrm>
          <a:prstGeom prst="rect">
            <a:avLst/>
          </a:prstGeom>
        </p:spPr>
      </p:pic>
      <p:sp>
        <p:nvSpPr>
          <p:cNvPr id="4" name="Slide Number Placeholder 3">
            <a:extLst>
              <a:ext uri="{FF2B5EF4-FFF2-40B4-BE49-F238E27FC236}">
                <a16:creationId xmlns:a16="http://schemas.microsoft.com/office/drawing/2014/main" id="{B085CC94-9AA9-6378-163C-9F7165BEAD30}"/>
              </a:ext>
            </a:extLst>
          </p:cNvPr>
          <p:cNvSpPr>
            <a:spLocks noGrp="1"/>
          </p:cNvSpPr>
          <p:nvPr>
            <p:ph type="sldNum" sz="quarter" idx="12"/>
          </p:nvPr>
        </p:nvSpPr>
        <p:spPr/>
        <p:txBody>
          <a:bodyPr/>
          <a:lstStyle/>
          <a:p>
            <a:fld id="{FE1236C6-0024-4286-AA03-0A6E67CE63D4}" type="slidenum">
              <a:rPr lang="en-US" smtClean="0"/>
              <a:t>30</a:t>
            </a:fld>
            <a:endParaRPr lang="en-US"/>
          </a:p>
        </p:txBody>
      </p:sp>
    </p:spTree>
    <p:extLst>
      <p:ext uri="{BB962C8B-B14F-4D97-AF65-F5344CB8AC3E}">
        <p14:creationId xmlns:p14="http://schemas.microsoft.com/office/powerpoint/2010/main" val="813821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9224-2B91-42CE-ECFD-0E17DEC65D26}"/>
              </a:ext>
            </a:extLst>
          </p:cNvPr>
          <p:cNvSpPr>
            <a:spLocks noGrp="1"/>
          </p:cNvSpPr>
          <p:nvPr>
            <p:ph type="title"/>
          </p:nvPr>
        </p:nvSpPr>
        <p:spPr>
          <a:xfrm>
            <a:off x="646175" y="173913"/>
            <a:ext cx="11160637" cy="660100"/>
          </a:xfrm>
        </p:spPr>
        <p:txBody>
          <a:bodyPr>
            <a:normAutofit fontScale="90000"/>
          </a:bodyPr>
          <a:lstStyle/>
          <a:p>
            <a:r>
              <a:rPr lang="en-US"/>
              <a:t>Trong thực tiễn, văn hóa doanh nghiệp đóng vai trò gì?</a:t>
            </a:r>
          </a:p>
        </p:txBody>
      </p:sp>
      <p:sp>
        <p:nvSpPr>
          <p:cNvPr id="4" name="Slide Number Placeholder 3">
            <a:extLst>
              <a:ext uri="{FF2B5EF4-FFF2-40B4-BE49-F238E27FC236}">
                <a16:creationId xmlns:a16="http://schemas.microsoft.com/office/drawing/2014/main" id="{B085CC94-9AA9-6378-163C-9F7165BEAD30}"/>
              </a:ext>
            </a:extLst>
          </p:cNvPr>
          <p:cNvSpPr>
            <a:spLocks noGrp="1"/>
          </p:cNvSpPr>
          <p:nvPr>
            <p:ph type="sldNum" sz="quarter" idx="12"/>
          </p:nvPr>
        </p:nvSpPr>
        <p:spPr/>
        <p:txBody>
          <a:bodyPr/>
          <a:lstStyle/>
          <a:p>
            <a:fld id="{FE1236C6-0024-4286-AA03-0A6E67CE63D4}" type="slidenum">
              <a:rPr lang="en-US" smtClean="0"/>
              <a:t>31</a:t>
            </a:fld>
            <a:endParaRPr lang="en-US"/>
          </a:p>
        </p:txBody>
      </p:sp>
      <p:sp>
        <p:nvSpPr>
          <p:cNvPr id="6" name="Content Placeholder 5">
            <a:extLst>
              <a:ext uri="{FF2B5EF4-FFF2-40B4-BE49-F238E27FC236}">
                <a16:creationId xmlns:a16="http://schemas.microsoft.com/office/drawing/2014/main" id="{CF5F7533-54E3-4D3A-6D97-C64441E6537F}"/>
              </a:ext>
            </a:extLst>
          </p:cNvPr>
          <p:cNvSpPr>
            <a:spLocks noGrp="1"/>
          </p:cNvSpPr>
          <p:nvPr>
            <p:ph idx="1"/>
          </p:nvPr>
        </p:nvSpPr>
        <p:spPr>
          <a:xfrm>
            <a:off x="502419" y="1253330"/>
            <a:ext cx="7003700" cy="5278099"/>
          </a:xfrm>
        </p:spPr>
        <p:txBody>
          <a:bodyPr>
            <a:normAutofit fontScale="70000" lnSpcReduction="20000"/>
          </a:bodyPr>
          <a:lstStyle/>
          <a:p>
            <a:pPr>
              <a:lnSpc>
                <a:spcPct val="150000"/>
              </a:lnSpc>
              <a:buFont typeface="Wingdings" panose="05000000000000000000" pitchFamily="2" charset="2"/>
              <a:buChar char="v"/>
            </a:pPr>
            <a:r>
              <a:rPr lang="en-US" sz="4100" b="1"/>
              <a:t>Văn hóa doanh nghiệp thu hút ứng viên cho tuyển dụng</a:t>
            </a:r>
          </a:p>
          <a:p>
            <a:pPr>
              <a:lnSpc>
                <a:spcPct val="150000"/>
              </a:lnSpc>
              <a:buFont typeface="Wingdings" panose="05000000000000000000" pitchFamily="2" charset="2"/>
              <a:buChar char="v"/>
            </a:pPr>
            <a:r>
              <a:rPr lang="en-US" sz="4100" b="1"/>
              <a:t>Văn hóa doanh nghiệp tạo ra các nhân viên trung thành</a:t>
            </a:r>
          </a:p>
          <a:p>
            <a:pPr>
              <a:lnSpc>
                <a:spcPct val="150000"/>
              </a:lnSpc>
              <a:buFont typeface="Wingdings" panose="05000000000000000000" pitchFamily="2" charset="2"/>
              <a:buChar char="v"/>
            </a:pPr>
            <a:r>
              <a:rPr lang="en-US" sz="4100" b="1"/>
              <a:t>Văn hóa doanh nghiệp hạn chế các xung đột nội bộ</a:t>
            </a:r>
          </a:p>
          <a:p>
            <a:pPr>
              <a:lnSpc>
                <a:spcPct val="150000"/>
              </a:lnSpc>
              <a:buFont typeface="Wingdings" panose="05000000000000000000" pitchFamily="2" charset="2"/>
              <a:buChar char="v"/>
            </a:pPr>
            <a:r>
              <a:rPr lang="en-US" sz="4100" b="1"/>
              <a:t>Văn hóa doanh nghiệp đẩy mạnh hiệu suất làm việc của nhân viên</a:t>
            </a:r>
          </a:p>
          <a:p>
            <a:endParaRPr lang="en-US"/>
          </a:p>
        </p:txBody>
      </p:sp>
      <p:pic>
        <p:nvPicPr>
          <p:cNvPr id="7" name="Picture 6">
            <a:extLst>
              <a:ext uri="{FF2B5EF4-FFF2-40B4-BE49-F238E27FC236}">
                <a16:creationId xmlns:a16="http://schemas.microsoft.com/office/drawing/2014/main" id="{B999EAF0-F00E-2297-FB23-225E1C3F4FC0}"/>
              </a:ext>
            </a:extLst>
          </p:cNvPr>
          <p:cNvPicPr>
            <a:picLocks noChangeAspect="1"/>
          </p:cNvPicPr>
          <p:nvPr/>
        </p:nvPicPr>
        <p:blipFill>
          <a:blip r:embed="rId2"/>
          <a:stretch>
            <a:fillRect/>
          </a:stretch>
        </p:blipFill>
        <p:spPr>
          <a:xfrm>
            <a:off x="7348691" y="1433126"/>
            <a:ext cx="4652387" cy="2471731"/>
          </a:xfrm>
          <a:prstGeom prst="rect">
            <a:avLst/>
          </a:prstGeom>
        </p:spPr>
      </p:pic>
    </p:spTree>
    <p:extLst>
      <p:ext uri="{BB962C8B-B14F-4D97-AF65-F5344CB8AC3E}">
        <p14:creationId xmlns:p14="http://schemas.microsoft.com/office/powerpoint/2010/main" val="277846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9224-2B91-42CE-ECFD-0E17DEC65D26}"/>
              </a:ext>
            </a:extLst>
          </p:cNvPr>
          <p:cNvSpPr>
            <a:spLocks noGrp="1"/>
          </p:cNvSpPr>
          <p:nvPr>
            <p:ph type="title"/>
          </p:nvPr>
        </p:nvSpPr>
        <p:spPr>
          <a:xfrm>
            <a:off x="646175" y="173913"/>
            <a:ext cx="11160637" cy="660100"/>
          </a:xfrm>
        </p:spPr>
        <p:txBody>
          <a:bodyPr>
            <a:normAutofit fontScale="90000"/>
          </a:bodyPr>
          <a:lstStyle/>
          <a:p>
            <a:r>
              <a:rPr lang="vi-VN"/>
              <a:t>Hướng dẫn 6 bước xây dựng văn hóa doanh nghiệp</a:t>
            </a:r>
            <a:endParaRPr lang="en-US"/>
          </a:p>
        </p:txBody>
      </p:sp>
      <p:sp>
        <p:nvSpPr>
          <p:cNvPr id="4" name="Slide Number Placeholder 3">
            <a:extLst>
              <a:ext uri="{FF2B5EF4-FFF2-40B4-BE49-F238E27FC236}">
                <a16:creationId xmlns:a16="http://schemas.microsoft.com/office/drawing/2014/main" id="{B085CC94-9AA9-6378-163C-9F7165BEAD30}"/>
              </a:ext>
            </a:extLst>
          </p:cNvPr>
          <p:cNvSpPr>
            <a:spLocks noGrp="1"/>
          </p:cNvSpPr>
          <p:nvPr>
            <p:ph type="sldNum" sz="quarter" idx="12"/>
          </p:nvPr>
        </p:nvSpPr>
        <p:spPr/>
        <p:txBody>
          <a:bodyPr/>
          <a:lstStyle/>
          <a:p>
            <a:fld id="{FE1236C6-0024-4286-AA03-0A6E67CE63D4}" type="slidenum">
              <a:rPr lang="en-US" smtClean="0"/>
              <a:t>32</a:t>
            </a:fld>
            <a:endParaRPr lang="en-US"/>
          </a:p>
        </p:txBody>
      </p:sp>
      <p:sp>
        <p:nvSpPr>
          <p:cNvPr id="6" name="Content Placeholder 5">
            <a:extLst>
              <a:ext uri="{FF2B5EF4-FFF2-40B4-BE49-F238E27FC236}">
                <a16:creationId xmlns:a16="http://schemas.microsoft.com/office/drawing/2014/main" id="{CF5F7533-54E3-4D3A-6D97-C64441E6537F}"/>
              </a:ext>
            </a:extLst>
          </p:cNvPr>
          <p:cNvSpPr>
            <a:spLocks noGrp="1"/>
          </p:cNvSpPr>
          <p:nvPr>
            <p:ph idx="1"/>
          </p:nvPr>
        </p:nvSpPr>
        <p:spPr>
          <a:xfrm>
            <a:off x="341644" y="1253330"/>
            <a:ext cx="11465168" cy="4805826"/>
          </a:xfrm>
        </p:spPr>
        <p:txBody>
          <a:bodyPr>
            <a:normAutofit/>
          </a:bodyPr>
          <a:lstStyle/>
          <a:p>
            <a:r>
              <a:rPr lang="vi-VN"/>
              <a:t>Bước 1: Đánh giá văn hóa hiện tại của doanh nghiệp bạn</a:t>
            </a:r>
            <a:endParaRPr lang="en-US"/>
          </a:p>
          <a:p>
            <a:r>
              <a:rPr lang="vi-VN"/>
              <a:t>Bước 2: Xác định những gì bạn mong muốn về văn hóa doanh nghiệp của mình</a:t>
            </a:r>
            <a:endParaRPr lang="en-US"/>
          </a:p>
          <a:p>
            <a:r>
              <a:rPr lang="vi-VN"/>
              <a:t>Bước 3: Xác định các yếu tố làm nên văn hóa doanh nghiệp</a:t>
            </a:r>
            <a:endParaRPr lang="en-US"/>
          </a:p>
          <a:p>
            <a:r>
              <a:rPr lang="vi-VN"/>
              <a:t>Bước 4: Lên kế hoạch thu hẹp khoảng cách giữa văn hóa doanh nghiệp hiện tại và hình mẫu lý tưởng</a:t>
            </a:r>
            <a:endParaRPr lang="en-US"/>
          </a:p>
          <a:p>
            <a:r>
              <a:rPr lang="vi-VN"/>
              <a:t>Bước 5: Bắt tay vào triển khai văn hóa doanh nghiệp</a:t>
            </a:r>
            <a:endParaRPr lang="en-US"/>
          </a:p>
          <a:p>
            <a:r>
              <a:rPr lang="vi-VN"/>
              <a:t>Bước 6: Đo lường hiệu quả triển khai văn hóa doanh nghiệp</a:t>
            </a:r>
            <a:endParaRPr lang="en-US"/>
          </a:p>
        </p:txBody>
      </p:sp>
    </p:spTree>
    <p:extLst>
      <p:ext uri="{BB962C8B-B14F-4D97-AF65-F5344CB8AC3E}">
        <p14:creationId xmlns:p14="http://schemas.microsoft.com/office/powerpoint/2010/main" val="2845407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E7C9-557F-144E-D647-7E258F3C3CC0}"/>
              </a:ext>
            </a:extLst>
          </p:cNvPr>
          <p:cNvSpPr>
            <a:spLocks noGrp="1"/>
          </p:cNvSpPr>
          <p:nvPr>
            <p:ph type="title"/>
          </p:nvPr>
        </p:nvSpPr>
        <p:spPr>
          <a:xfrm>
            <a:off x="646176" y="173912"/>
            <a:ext cx="10567784" cy="730439"/>
          </a:xfrm>
        </p:spPr>
        <p:txBody>
          <a:bodyPr>
            <a:normAutofit fontScale="90000"/>
          </a:bodyPr>
          <a:lstStyle/>
          <a:p>
            <a:r>
              <a:rPr lang="en-US"/>
              <a:t>Ví dụ về văn hóa doanh nghiệp của các tập đoàn lớn</a:t>
            </a:r>
          </a:p>
        </p:txBody>
      </p:sp>
      <p:sp>
        <p:nvSpPr>
          <p:cNvPr id="3" name="Content Placeholder 2">
            <a:extLst>
              <a:ext uri="{FF2B5EF4-FFF2-40B4-BE49-F238E27FC236}">
                <a16:creationId xmlns:a16="http://schemas.microsoft.com/office/drawing/2014/main" id="{83C73A6D-F2E7-CB26-8A51-6F739F347BC2}"/>
              </a:ext>
            </a:extLst>
          </p:cNvPr>
          <p:cNvSpPr>
            <a:spLocks noGrp="1"/>
          </p:cNvSpPr>
          <p:nvPr>
            <p:ph idx="1"/>
          </p:nvPr>
        </p:nvSpPr>
        <p:spPr>
          <a:xfrm>
            <a:off x="649224" y="1253330"/>
            <a:ext cx="11057106" cy="4876165"/>
          </a:xfrm>
        </p:spPr>
        <p:txBody>
          <a:bodyPr>
            <a:normAutofit fontScale="92500" lnSpcReduction="20000"/>
          </a:bodyPr>
          <a:lstStyle/>
          <a:p>
            <a:pPr marL="0" indent="0">
              <a:buNone/>
            </a:pPr>
            <a:r>
              <a:rPr lang="vi-VN" b="1">
                <a:solidFill>
                  <a:srgbClr val="00B050"/>
                </a:solidFill>
              </a:rPr>
              <a:t>Văn hóa doanh nghiệp của Adobe</a:t>
            </a:r>
          </a:p>
          <a:p>
            <a:pPr algn="just">
              <a:lnSpc>
                <a:spcPct val="150000"/>
              </a:lnSpc>
            </a:pPr>
            <a:r>
              <a:rPr lang="vi-VN" b="1"/>
              <a:t>Adobe</a:t>
            </a:r>
            <a:r>
              <a:rPr lang="vi-VN"/>
              <a:t> – Tập đoàn phần mềm kỳ cựu của Mỹ nổi tiếng với văn hóa hỗ trợ. Nhân viên thuộc tập đoàn luôn được trao những cơ hội thách thức nhưng đồng thời được cấp trên hỗ trợ hết mình để nhân viên có cơ hội giải quyết thách thức một cách trọn vẹn nhất. Với đặc thù các sản phẩm phần mềm sáng tạo, Adobe luôn cổ vũ văn hóa sáng tạo trong công ty bằng cách nói không với quản trị vi mô một cách triệt để.</a:t>
            </a:r>
          </a:p>
          <a:p>
            <a:endParaRPr lang="en-US"/>
          </a:p>
        </p:txBody>
      </p:sp>
      <p:sp>
        <p:nvSpPr>
          <p:cNvPr id="4" name="Slide Number Placeholder 3">
            <a:extLst>
              <a:ext uri="{FF2B5EF4-FFF2-40B4-BE49-F238E27FC236}">
                <a16:creationId xmlns:a16="http://schemas.microsoft.com/office/drawing/2014/main" id="{3ADF8A77-E199-991D-E00A-E22986B17036}"/>
              </a:ext>
            </a:extLst>
          </p:cNvPr>
          <p:cNvSpPr>
            <a:spLocks noGrp="1"/>
          </p:cNvSpPr>
          <p:nvPr>
            <p:ph type="sldNum" sz="quarter" idx="12"/>
          </p:nvPr>
        </p:nvSpPr>
        <p:spPr/>
        <p:txBody>
          <a:bodyPr/>
          <a:lstStyle/>
          <a:p>
            <a:fld id="{FE1236C6-0024-4286-AA03-0A6E67CE63D4}" type="slidenum">
              <a:rPr lang="en-US" smtClean="0"/>
              <a:t>33</a:t>
            </a:fld>
            <a:endParaRPr lang="en-US"/>
          </a:p>
        </p:txBody>
      </p:sp>
    </p:spTree>
    <p:extLst>
      <p:ext uri="{BB962C8B-B14F-4D97-AF65-F5344CB8AC3E}">
        <p14:creationId xmlns:p14="http://schemas.microsoft.com/office/powerpoint/2010/main" val="448062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E7C9-557F-144E-D647-7E258F3C3CC0}"/>
              </a:ext>
            </a:extLst>
          </p:cNvPr>
          <p:cNvSpPr>
            <a:spLocks noGrp="1"/>
          </p:cNvSpPr>
          <p:nvPr>
            <p:ph type="title"/>
          </p:nvPr>
        </p:nvSpPr>
        <p:spPr>
          <a:xfrm>
            <a:off x="646176" y="173912"/>
            <a:ext cx="10567784" cy="730439"/>
          </a:xfrm>
        </p:spPr>
        <p:txBody>
          <a:bodyPr>
            <a:normAutofit fontScale="90000"/>
          </a:bodyPr>
          <a:lstStyle/>
          <a:p>
            <a:r>
              <a:rPr lang="en-US"/>
              <a:t>Ví dụ về văn hóa doanh nghiệp của các tập đoàn lớn</a:t>
            </a:r>
          </a:p>
        </p:txBody>
      </p:sp>
      <p:sp>
        <p:nvSpPr>
          <p:cNvPr id="3" name="Content Placeholder 2">
            <a:extLst>
              <a:ext uri="{FF2B5EF4-FFF2-40B4-BE49-F238E27FC236}">
                <a16:creationId xmlns:a16="http://schemas.microsoft.com/office/drawing/2014/main" id="{83C73A6D-F2E7-CB26-8A51-6F739F347BC2}"/>
              </a:ext>
            </a:extLst>
          </p:cNvPr>
          <p:cNvSpPr>
            <a:spLocks noGrp="1"/>
          </p:cNvSpPr>
          <p:nvPr>
            <p:ph idx="1"/>
          </p:nvPr>
        </p:nvSpPr>
        <p:spPr>
          <a:xfrm>
            <a:off x="649224" y="1253330"/>
            <a:ext cx="11057106" cy="4876165"/>
          </a:xfrm>
        </p:spPr>
        <p:txBody>
          <a:bodyPr>
            <a:normAutofit fontScale="92500" lnSpcReduction="20000"/>
          </a:bodyPr>
          <a:lstStyle/>
          <a:p>
            <a:pPr marL="0" indent="0">
              <a:buNone/>
            </a:pPr>
            <a:r>
              <a:rPr lang="vi-VN" b="1">
                <a:solidFill>
                  <a:srgbClr val="00B050"/>
                </a:solidFill>
              </a:rPr>
              <a:t>Văn hóa doanh nghiệp của Google</a:t>
            </a:r>
          </a:p>
          <a:p>
            <a:pPr algn="just">
              <a:lnSpc>
                <a:spcPct val="150000"/>
              </a:lnSpc>
            </a:pPr>
            <a:r>
              <a:rPr lang="vi-VN"/>
              <a:t>Dù đã có rất nhiều thay đổi tại Google trong thập kỷ qua – về quy mô, dịch vụ sản phẩm và logo – nhưng gã khổng lồ vẫn không quên tập trung xây dựng hạnh phúc của nhân viên, vì họ tin rằng điều đó khiến cho năng suất làm việc cao hơn. Google cung cấp rất nhiều đặc quyền cho nhân viên, bao gồm các bữa ăn, khám bệnh miễn phí, trợ cấp đi lại,… thậm chí còn cho phép nhân viên mang theo thú nuôi đi làm.</a:t>
            </a:r>
          </a:p>
          <a:p>
            <a:endParaRPr lang="en-US"/>
          </a:p>
        </p:txBody>
      </p:sp>
      <p:sp>
        <p:nvSpPr>
          <p:cNvPr id="4" name="Slide Number Placeholder 3">
            <a:extLst>
              <a:ext uri="{FF2B5EF4-FFF2-40B4-BE49-F238E27FC236}">
                <a16:creationId xmlns:a16="http://schemas.microsoft.com/office/drawing/2014/main" id="{3ADF8A77-E199-991D-E00A-E22986B17036}"/>
              </a:ext>
            </a:extLst>
          </p:cNvPr>
          <p:cNvSpPr>
            <a:spLocks noGrp="1"/>
          </p:cNvSpPr>
          <p:nvPr>
            <p:ph type="sldNum" sz="quarter" idx="12"/>
          </p:nvPr>
        </p:nvSpPr>
        <p:spPr/>
        <p:txBody>
          <a:bodyPr/>
          <a:lstStyle/>
          <a:p>
            <a:fld id="{FE1236C6-0024-4286-AA03-0A6E67CE63D4}" type="slidenum">
              <a:rPr lang="en-US" smtClean="0"/>
              <a:t>34</a:t>
            </a:fld>
            <a:endParaRPr lang="en-US"/>
          </a:p>
        </p:txBody>
      </p:sp>
    </p:spTree>
    <p:extLst>
      <p:ext uri="{BB962C8B-B14F-4D97-AF65-F5344CB8AC3E}">
        <p14:creationId xmlns:p14="http://schemas.microsoft.com/office/powerpoint/2010/main" val="1768054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E7C9-557F-144E-D647-7E258F3C3CC0}"/>
              </a:ext>
            </a:extLst>
          </p:cNvPr>
          <p:cNvSpPr>
            <a:spLocks noGrp="1"/>
          </p:cNvSpPr>
          <p:nvPr>
            <p:ph type="title"/>
          </p:nvPr>
        </p:nvSpPr>
        <p:spPr>
          <a:xfrm>
            <a:off x="646176" y="173912"/>
            <a:ext cx="10567784" cy="730439"/>
          </a:xfrm>
        </p:spPr>
        <p:txBody>
          <a:bodyPr>
            <a:normAutofit fontScale="90000"/>
          </a:bodyPr>
          <a:lstStyle/>
          <a:p>
            <a:r>
              <a:rPr lang="en-US"/>
              <a:t>Ví dụ về văn hóa doanh nghiệp của các tập đoàn lớn</a:t>
            </a:r>
          </a:p>
        </p:txBody>
      </p:sp>
      <p:sp>
        <p:nvSpPr>
          <p:cNvPr id="3" name="Content Placeholder 2">
            <a:extLst>
              <a:ext uri="{FF2B5EF4-FFF2-40B4-BE49-F238E27FC236}">
                <a16:creationId xmlns:a16="http://schemas.microsoft.com/office/drawing/2014/main" id="{83C73A6D-F2E7-CB26-8A51-6F739F347BC2}"/>
              </a:ext>
            </a:extLst>
          </p:cNvPr>
          <p:cNvSpPr>
            <a:spLocks noGrp="1"/>
          </p:cNvSpPr>
          <p:nvPr>
            <p:ph idx="1"/>
          </p:nvPr>
        </p:nvSpPr>
        <p:spPr>
          <a:xfrm>
            <a:off x="477012" y="1200525"/>
            <a:ext cx="11237976" cy="5338389"/>
          </a:xfrm>
        </p:spPr>
        <p:txBody>
          <a:bodyPr>
            <a:normAutofit fontScale="77500" lnSpcReduction="20000"/>
          </a:bodyPr>
          <a:lstStyle/>
          <a:p>
            <a:pPr marL="0" indent="0">
              <a:lnSpc>
                <a:spcPct val="160000"/>
              </a:lnSpc>
              <a:buNone/>
            </a:pPr>
            <a:r>
              <a:rPr lang="vi-VN" b="1">
                <a:solidFill>
                  <a:srgbClr val="00B050"/>
                </a:solidFill>
              </a:rPr>
              <a:t>Văn hóa doanh nghiệp của Netflix</a:t>
            </a:r>
          </a:p>
          <a:p>
            <a:pPr>
              <a:lnSpc>
                <a:spcPct val="160000"/>
              </a:lnSpc>
            </a:pPr>
            <a:r>
              <a:rPr lang="vi-VN"/>
              <a:t>Netflix luôn chú trọng tạo ra bầu không khí minh bạch, nơi mỗi nhân viên được tạo động lực làm những việc mình cho là đúng, thẳng thắn chia sẻ quan điểm cá nhân với cấp trên và đồng nghiệp. Thay vì theo dõi nhân viên bằng giờ làm việc, Netflix thể hiện rõ những kỳ vọng và giá trị của mình để nhân viên tự giám sát và đánh giá thành tích của chính họ. Startup này cũng nổi tiếng với hế độ lương thưởng thuộc top đầu trong các doanh nghiệp tại thung lũng Silicon, thậm chí, nhân viên còn được lựa chọn việc thanh toán dưới hình thức tiền mặt hay cổ phiếu công ty.</a:t>
            </a:r>
          </a:p>
          <a:p>
            <a:endParaRPr lang="en-US"/>
          </a:p>
        </p:txBody>
      </p:sp>
      <p:sp>
        <p:nvSpPr>
          <p:cNvPr id="4" name="Slide Number Placeholder 3">
            <a:extLst>
              <a:ext uri="{FF2B5EF4-FFF2-40B4-BE49-F238E27FC236}">
                <a16:creationId xmlns:a16="http://schemas.microsoft.com/office/drawing/2014/main" id="{3ADF8A77-E199-991D-E00A-E22986B17036}"/>
              </a:ext>
            </a:extLst>
          </p:cNvPr>
          <p:cNvSpPr>
            <a:spLocks noGrp="1"/>
          </p:cNvSpPr>
          <p:nvPr>
            <p:ph type="sldNum" sz="quarter" idx="12"/>
          </p:nvPr>
        </p:nvSpPr>
        <p:spPr/>
        <p:txBody>
          <a:bodyPr/>
          <a:lstStyle/>
          <a:p>
            <a:fld id="{FE1236C6-0024-4286-AA03-0A6E67CE63D4}" type="slidenum">
              <a:rPr lang="en-US" smtClean="0"/>
              <a:t>35</a:t>
            </a:fld>
            <a:endParaRPr lang="en-US"/>
          </a:p>
        </p:txBody>
      </p:sp>
    </p:spTree>
    <p:extLst>
      <p:ext uri="{BB962C8B-B14F-4D97-AF65-F5344CB8AC3E}">
        <p14:creationId xmlns:p14="http://schemas.microsoft.com/office/powerpoint/2010/main" val="65800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E7C9-557F-144E-D647-7E258F3C3CC0}"/>
              </a:ext>
            </a:extLst>
          </p:cNvPr>
          <p:cNvSpPr>
            <a:spLocks noGrp="1"/>
          </p:cNvSpPr>
          <p:nvPr>
            <p:ph type="title"/>
          </p:nvPr>
        </p:nvSpPr>
        <p:spPr>
          <a:xfrm>
            <a:off x="646176" y="173912"/>
            <a:ext cx="10567784" cy="730439"/>
          </a:xfrm>
        </p:spPr>
        <p:txBody>
          <a:bodyPr>
            <a:normAutofit fontScale="90000"/>
          </a:bodyPr>
          <a:lstStyle/>
          <a:p>
            <a:r>
              <a:rPr lang="en-US"/>
              <a:t>Ví dụ về văn hóa doanh nghiệp của các tập đoàn lớn</a:t>
            </a:r>
          </a:p>
        </p:txBody>
      </p:sp>
      <p:sp>
        <p:nvSpPr>
          <p:cNvPr id="3" name="Content Placeholder 2">
            <a:extLst>
              <a:ext uri="{FF2B5EF4-FFF2-40B4-BE49-F238E27FC236}">
                <a16:creationId xmlns:a16="http://schemas.microsoft.com/office/drawing/2014/main" id="{83C73A6D-F2E7-CB26-8A51-6F739F347BC2}"/>
              </a:ext>
            </a:extLst>
          </p:cNvPr>
          <p:cNvSpPr>
            <a:spLocks noGrp="1"/>
          </p:cNvSpPr>
          <p:nvPr>
            <p:ph idx="1"/>
          </p:nvPr>
        </p:nvSpPr>
        <p:spPr>
          <a:xfrm>
            <a:off x="649224" y="1253330"/>
            <a:ext cx="11237976" cy="5338389"/>
          </a:xfrm>
        </p:spPr>
        <p:txBody>
          <a:bodyPr>
            <a:normAutofit fontScale="92500"/>
          </a:bodyPr>
          <a:lstStyle/>
          <a:p>
            <a:pPr marL="0" indent="0" algn="just">
              <a:lnSpc>
                <a:spcPct val="150000"/>
              </a:lnSpc>
              <a:spcAft>
                <a:spcPts val="1500"/>
              </a:spcAft>
              <a:buNone/>
            </a:pPr>
            <a:r>
              <a:rPr lang="en-US" sz="2800" b="1">
                <a:solidFill>
                  <a:srgbClr val="00B050"/>
                </a:solidFill>
                <a:effectLst/>
                <a:ea typeface="Times New Roman" panose="02020603050405020304" pitchFamily="18" charset="0"/>
              </a:rPr>
              <a:t>Văn hóa doanh nghiệp của Facebook</a:t>
            </a:r>
          </a:p>
          <a:p>
            <a:pPr algn="just">
              <a:lnSpc>
                <a:spcPct val="150000"/>
              </a:lnSpc>
              <a:spcAft>
                <a:spcPts val="1800"/>
              </a:spcAft>
            </a:pPr>
            <a:r>
              <a:rPr lang="en-US" sz="2800" spc="-5">
                <a:effectLst/>
                <a:ea typeface="Times New Roman" panose="02020603050405020304" pitchFamily="18" charset="0"/>
              </a:rPr>
              <a:t>Ngoài những phúc lợi tuyệt vời Facebook luôn biết cách khiến cho nhân viên cảm thấy họ có giá trị và được tin tưởng. Các Facebook-ers rất tôn trọng sứ mệnh của công ty và luôn cố gắng cho công việc có ý nghĩa tác động lên hàng tỷ người này. </a:t>
            </a:r>
          </a:p>
          <a:p>
            <a:pPr algn="just">
              <a:lnSpc>
                <a:spcPct val="150000"/>
              </a:lnSpc>
              <a:spcAft>
                <a:spcPts val="1800"/>
              </a:spcAft>
            </a:pPr>
            <a:r>
              <a:rPr lang="en-US" sz="2800" spc="-5">
                <a:effectLst/>
                <a:ea typeface="Times New Roman" panose="02020603050405020304" pitchFamily="18" charset="0"/>
              </a:rPr>
              <a:t>Ở Facebook, nhân viên luôn được giao nhiệm vụ dựa trên thế mạnh chứ không ở chức danh. Họ còn được khuyến khích đặt câu hỏi và có thể chỉ trích những người quản lý của mình.</a:t>
            </a:r>
            <a:endParaRPr lang="en-US" sz="2800">
              <a:effectLst/>
              <a:ea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3ADF8A77-E199-991D-E00A-E22986B17036}"/>
              </a:ext>
            </a:extLst>
          </p:cNvPr>
          <p:cNvSpPr>
            <a:spLocks noGrp="1"/>
          </p:cNvSpPr>
          <p:nvPr>
            <p:ph type="sldNum" sz="quarter" idx="12"/>
          </p:nvPr>
        </p:nvSpPr>
        <p:spPr/>
        <p:txBody>
          <a:bodyPr/>
          <a:lstStyle/>
          <a:p>
            <a:fld id="{FE1236C6-0024-4286-AA03-0A6E67CE63D4}" type="slidenum">
              <a:rPr lang="en-US" smtClean="0"/>
              <a:t>36</a:t>
            </a:fld>
            <a:endParaRPr lang="en-US"/>
          </a:p>
        </p:txBody>
      </p:sp>
    </p:spTree>
    <p:extLst>
      <p:ext uri="{BB962C8B-B14F-4D97-AF65-F5344CB8AC3E}">
        <p14:creationId xmlns:p14="http://schemas.microsoft.com/office/powerpoint/2010/main" val="1817643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3234-FDAF-F846-05DD-20D246C952D8}"/>
              </a:ext>
            </a:extLst>
          </p:cNvPr>
          <p:cNvSpPr>
            <a:spLocks noGrp="1"/>
          </p:cNvSpPr>
          <p:nvPr>
            <p:ph type="title"/>
          </p:nvPr>
        </p:nvSpPr>
        <p:spPr/>
        <p:txBody>
          <a:bodyPr/>
          <a:lstStyle/>
          <a:p>
            <a:r>
              <a:rPr lang="en-US"/>
              <a:t>Kết luận</a:t>
            </a:r>
          </a:p>
        </p:txBody>
      </p:sp>
      <p:sp>
        <p:nvSpPr>
          <p:cNvPr id="3" name="Content Placeholder 2">
            <a:extLst>
              <a:ext uri="{FF2B5EF4-FFF2-40B4-BE49-F238E27FC236}">
                <a16:creationId xmlns:a16="http://schemas.microsoft.com/office/drawing/2014/main" id="{16601C4A-1794-F722-1A8C-537CFB9E907E}"/>
              </a:ext>
            </a:extLst>
          </p:cNvPr>
          <p:cNvSpPr>
            <a:spLocks noGrp="1"/>
          </p:cNvSpPr>
          <p:nvPr>
            <p:ph idx="1"/>
          </p:nvPr>
        </p:nvSpPr>
        <p:spPr>
          <a:xfrm>
            <a:off x="424892" y="1224123"/>
            <a:ext cx="11080958" cy="1600402"/>
          </a:xfrm>
        </p:spPr>
        <p:txBody>
          <a:bodyPr/>
          <a:lstStyle/>
          <a:p>
            <a:pPr>
              <a:lnSpc>
                <a:spcPct val="150000"/>
              </a:lnSpc>
            </a:pPr>
            <a:r>
              <a:rPr lang="en-US"/>
              <a:t>Nếu doanh nghiệp là máy tính thì văn hóa doanh nghiệp là hệ điều hành!</a:t>
            </a:r>
          </a:p>
        </p:txBody>
      </p:sp>
      <p:sp>
        <p:nvSpPr>
          <p:cNvPr id="4" name="Slide Number Placeholder 3">
            <a:extLst>
              <a:ext uri="{FF2B5EF4-FFF2-40B4-BE49-F238E27FC236}">
                <a16:creationId xmlns:a16="http://schemas.microsoft.com/office/drawing/2014/main" id="{A04DCF57-AF3B-0BF0-3ECD-72069A8E72FC}"/>
              </a:ext>
            </a:extLst>
          </p:cNvPr>
          <p:cNvSpPr>
            <a:spLocks noGrp="1"/>
          </p:cNvSpPr>
          <p:nvPr>
            <p:ph type="sldNum" sz="quarter" idx="12"/>
          </p:nvPr>
        </p:nvSpPr>
        <p:spPr/>
        <p:txBody>
          <a:bodyPr/>
          <a:lstStyle/>
          <a:p>
            <a:fld id="{FE1236C6-0024-4286-AA03-0A6E67CE63D4}" type="slidenum">
              <a:rPr lang="en-US" smtClean="0"/>
              <a:t>37</a:t>
            </a:fld>
            <a:endParaRPr lang="en-US"/>
          </a:p>
        </p:txBody>
      </p:sp>
      <p:pic>
        <p:nvPicPr>
          <p:cNvPr id="5" name="Picture 4">
            <a:extLst>
              <a:ext uri="{FF2B5EF4-FFF2-40B4-BE49-F238E27FC236}">
                <a16:creationId xmlns:a16="http://schemas.microsoft.com/office/drawing/2014/main" id="{C04D59C1-2B99-DFBE-25CB-24276BE1235C}"/>
              </a:ext>
            </a:extLst>
          </p:cNvPr>
          <p:cNvPicPr>
            <a:picLocks noChangeAspect="1"/>
          </p:cNvPicPr>
          <p:nvPr/>
        </p:nvPicPr>
        <p:blipFill>
          <a:blip r:embed="rId2"/>
          <a:stretch>
            <a:fillRect/>
          </a:stretch>
        </p:blipFill>
        <p:spPr>
          <a:xfrm>
            <a:off x="2571283" y="2521997"/>
            <a:ext cx="5944115" cy="3200677"/>
          </a:xfrm>
          <a:prstGeom prst="rect">
            <a:avLst/>
          </a:prstGeom>
        </p:spPr>
      </p:pic>
    </p:spTree>
    <p:extLst>
      <p:ext uri="{BB962C8B-B14F-4D97-AF65-F5344CB8AC3E}">
        <p14:creationId xmlns:p14="http://schemas.microsoft.com/office/powerpoint/2010/main" val="2040575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60BF7-CCA7-89C3-8F2A-B1B1829DCDEE}"/>
              </a:ext>
            </a:extLst>
          </p:cNvPr>
          <p:cNvSpPr>
            <a:spLocks noGrp="1"/>
          </p:cNvSpPr>
          <p:nvPr>
            <p:ph type="title"/>
          </p:nvPr>
        </p:nvSpPr>
        <p:spPr/>
        <p:txBody>
          <a:bodyPr/>
          <a:lstStyle/>
          <a:p>
            <a:r>
              <a:rPr lang="en-US"/>
              <a:t>Bài tập</a:t>
            </a:r>
          </a:p>
        </p:txBody>
      </p:sp>
      <p:sp>
        <p:nvSpPr>
          <p:cNvPr id="3" name="Content Placeholder 2">
            <a:extLst>
              <a:ext uri="{FF2B5EF4-FFF2-40B4-BE49-F238E27FC236}">
                <a16:creationId xmlns:a16="http://schemas.microsoft.com/office/drawing/2014/main" id="{57B2669C-5FBA-05B0-760D-4160EC21E976}"/>
              </a:ext>
            </a:extLst>
          </p:cNvPr>
          <p:cNvSpPr>
            <a:spLocks noGrp="1"/>
          </p:cNvSpPr>
          <p:nvPr>
            <p:ph idx="1"/>
          </p:nvPr>
        </p:nvSpPr>
        <p:spPr>
          <a:xfrm>
            <a:off x="361741" y="1253330"/>
            <a:ext cx="11656087" cy="4484279"/>
          </a:xfrm>
        </p:spPr>
        <p:txBody>
          <a:bodyPr/>
          <a:lstStyle/>
          <a:p>
            <a:pPr>
              <a:lnSpc>
                <a:spcPct val="150000"/>
              </a:lnSpc>
            </a:pPr>
            <a:r>
              <a:rPr lang="vi-VN"/>
              <a:t>Câu 1: Bạn có 1 ý tưởng về lĩnh vực CNTT và muốn khởi nghiệp để phát triển, hãy trình bày các bước thực hiện khởi</a:t>
            </a:r>
            <a:r>
              <a:rPr lang="en-US"/>
              <a:t> </a:t>
            </a:r>
            <a:r>
              <a:rPr lang="vi-VN"/>
              <a:t>nghiệp?</a:t>
            </a:r>
          </a:p>
          <a:p>
            <a:pPr>
              <a:lnSpc>
                <a:spcPct val="150000"/>
              </a:lnSpc>
            </a:pPr>
            <a:r>
              <a:rPr lang="vi-VN"/>
              <a:t>Câu 2: Bạn muốn thành lập 1 công ty thì làm thế nào?</a:t>
            </a:r>
          </a:p>
          <a:p>
            <a:endParaRPr lang="en-US"/>
          </a:p>
        </p:txBody>
      </p:sp>
      <p:sp>
        <p:nvSpPr>
          <p:cNvPr id="4" name="Slide Number Placeholder 3">
            <a:extLst>
              <a:ext uri="{FF2B5EF4-FFF2-40B4-BE49-F238E27FC236}">
                <a16:creationId xmlns:a16="http://schemas.microsoft.com/office/drawing/2014/main" id="{5532C145-DDC7-C05B-2468-F592809B739E}"/>
              </a:ext>
            </a:extLst>
          </p:cNvPr>
          <p:cNvSpPr>
            <a:spLocks noGrp="1"/>
          </p:cNvSpPr>
          <p:nvPr>
            <p:ph type="sldNum" sz="quarter" idx="12"/>
          </p:nvPr>
        </p:nvSpPr>
        <p:spPr/>
        <p:txBody>
          <a:bodyPr/>
          <a:lstStyle/>
          <a:p>
            <a:fld id="{FE1236C6-0024-4286-AA03-0A6E67CE63D4}" type="slidenum">
              <a:rPr lang="en-US" smtClean="0"/>
              <a:t>38</a:t>
            </a:fld>
            <a:endParaRPr lang="en-US"/>
          </a:p>
        </p:txBody>
      </p:sp>
    </p:spTree>
    <p:extLst>
      <p:ext uri="{BB962C8B-B14F-4D97-AF65-F5344CB8AC3E}">
        <p14:creationId xmlns:p14="http://schemas.microsoft.com/office/powerpoint/2010/main" val="2851200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129242" y="228600"/>
            <a:ext cx="9933516" cy="661459"/>
          </a:xfrm>
        </p:spPr>
        <p:txBody>
          <a:bodyPr/>
          <a:lstStyle/>
          <a:p>
            <a:pPr algn="ctr" eaLnBrk="1" hangingPunct="1">
              <a:lnSpc>
                <a:spcPct val="80000"/>
              </a:lnSpc>
            </a:pPr>
            <a:r>
              <a:rPr lang="en-US" altLang="en-US"/>
              <a:t>CHÚC CÁC BẠN THÀNH CÔNG</a:t>
            </a:r>
          </a:p>
        </p:txBody>
      </p:sp>
      <p:pic>
        <p:nvPicPr>
          <p:cNvPr id="6" name="Content Placeholder 5">
            <a:extLst>
              <a:ext uri="{FF2B5EF4-FFF2-40B4-BE49-F238E27FC236}">
                <a16:creationId xmlns:a16="http://schemas.microsoft.com/office/drawing/2014/main" id="{A2B2753B-7ACB-EEF9-5F22-02878CFF64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1521" y="1783081"/>
            <a:ext cx="2571750" cy="2571750"/>
          </a:xfrm>
        </p:spPr>
      </p:pic>
      <p:sp>
        <p:nvSpPr>
          <p:cNvPr id="7" name="TextBox 6">
            <a:extLst>
              <a:ext uri="{FF2B5EF4-FFF2-40B4-BE49-F238E27FC236}">
                <a16:creationId xmlns:a16="http://schemas.microsoft.com/office/drawing/2014/main" id="{890C648E-AAB5-7E2A-7BC3-A07D451708A3}"/>
              </a:ext>
            </a:extLst>
          </p:cNvPr>
          <p:cNvSpPr txBox="1"/>
          <p:nvPr/>
        </p:nvSpPr>
        <p:spPr>
          <a:xfrm>
            <a:off x="3535680" y="4983480"/>
            <a:ext cx="5029200" cy="609398"/>
          </a:xfrm>
          <a:prstGeom prst="rect">
            <a:avLst/>
          </a:prstGeom>
          <a:noFill/>
        </p:spPr>
        <p:txBody>
          <a:bodyPr wrap="square" rtlCol="0">
            <a:spAutoFit/>
          </a:bodyPr>
          <a:lstStyle/>
          <a:p>
            <a:r>
              <a:rPr lang="en-US" sz="3360">
                <a:solidFill>
                  <a:srgbClr val="00B050"/>
                </a:solidFill>
                <a:latin typeface="+mj-lt"/>
              </a:rPr>
              <a:t>Q/A: namdh@nttu.edu.vn</a:t>
            </a:r>
          </a:p>
        </p:txBody>
      </p:sp>
      <p:sp>
        <p:nvSpPr>
          <p:cNvPr id="2" name="Slide Number Placeholder 1">
            <a:extLst>
              <a:ext uri="{FF2B5EF4-FFF2-40B4-BE49-F238E27FC236}">
                <a16:creationId xmlns:a16="http://schemas.microsoft.com/office/drawing/2014/main" id="{2A03FA28-5CEE-8C14-363A-19537E3779A9}"/>
              </a:ext>
            </a:extLst>
          </p:cNvPr>
          <p:cNvSpPr>
            <a:spLocks noGrp="1"/>
          </p:cNvSpPr>
          <p:nvPr>
            <p:ph type="sldNum" sz="quarter" idx="12"/>
          </p:nvPr>
        </p:nvSpPr>
        <p:spPr/>
        <p:txBody>
          <a:bodyPr/>
          <a:lstStyle/>
          <a:p>
            <a:fld id="{FE1236C6-0024-4286-AA03-0A6E67CE63D4}" type="slidenum">
              <a:rPr lang="en-US" smtClean="0"/>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C88A-83E9-BAEC-21A5-0F4245D083C1}"/>
              </a:ext>
            </a:extLst>
          </p:cNvPr>
          <p:cNvSpPr>
            <a:spLocks noGrp="1"/>
          </p:cNvSpPr>
          <p:nvPr>
            <p:ph type="title"/>
          </p:nvPr>
        </p:nvSpPr>
        <p:spPr/>
        <p:txBody>
          <a:bodyPr/>
          <a:lstStyle/>
          <a:p>
            <a:r>
              <a:rPr lang="en-US"/>
              <a:t>Ý tưởng</a:t>
            </a:r>
          </a:p>
        </p:txBody>
      </p:sp>
      <p:pic>
        <p:nvPicPr>
          <p:cNvPr id="5" name="Content Placeholder 4">
            <a:extLst>
              <a:ext uri="{FF2B5EF4-FFF2-40B4-BE49-F238E27FC236}">
                <a16:creationId xmlns:a16="http://schemas.microsoft.com/office/drawing/2014/main" id="{B89871F9-7E98-B03C-106E-42585D50A64F}"/>
              </a:ext>
            </a:extLst>
          </p:cNvPr>
          <p:cNvPicPr>
            <a:picLocks noGrp="1" noChangeAspect="1"/>
          </p:cNvPicPr>
          <p:nvPr>
            <p:ph idx="1"/>
          </p:nvPr>
        </p:nvPicPr>
        <p:blipFill>
          <a:blip r:embed="rId2"/>
          <a:stretch>
            <a:fillRect/>
          </a:stretch>
        </p:blipFill>
        <p:spPr>
          <a:xfrm>
            <a:off x="2662813" y="1715539"/>
            <a:ext cx="6235764" cy="3818375"/>
          </a:xfrm>
          <a:prstGeom prst="rect">
            <a:avLst/>
          </a:prstGeom>
        </p:spPr>
      </p:pic>
      <p:sp>
        <p:nvSpPr>
          <p:cNvPr id="4" name="Slide Number Placeholder 3">
            <a:extLst>
              <a:ext uri="{FF2B5EF4-FFF2-40B4-BE49-F238E27FC236}">
                <a16:creationId xmlns:a16="http://schemas.microsoft.com/office/drawing/2014/main" id="{3FD0E3F4-A4C5-416A-D416-61CB4FFC8F9B}"/>
              </a:ext>
            </a:extLst>
          </p:cNvPr>
          <p:cNvSpPr>
            <a:spLocks noGrp="1"/>
          </p:cNvSpPr>
          <p:nvPr>
            <p:ph type="sldNum" sz="quarter" idx="12"/>
          </p:nvPr>
        </p:nvSpPr>
        <p:spPr/>
        <p:txBody>
          <a:bodyPr/>
          <a:lstStyle/>
          <a:p>
            <a:fld id="{FE1236C6-0024-4286-AA03-0A6E67CE63D4}" type="slidenum">
              <a:rPr lang="en-US" smtClean="0"/>
              <a:t>4</a:t>
            </a:fld>
            <a:endParaRPr lang="en-US"/>
          </a:p>
        </p:txBody>
      </p:sp>
    </p:spTree>
    <p:extLst>
      <p:ext uri="{BB962C8B-B14F-4D97-AF65-F5344CB8AC3E}">
        <p14:creationId xmlns:p14="http://schemas.microsoft.com/office/powerpoint/2010/main" val="559898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Ví dụ về quy trình kinh doanh</a:t>
            </a:r>
            <a:endParaRPr lang="en-US" dirty="0"/>
          </a:p>
        </p:txBody>
      </p:sp>
      <p:sp>
        <p:nvSpPr>
          <p:cNvPr id="2" name="Content Placeholder 1"/>
          <p:cNvSpPr>
            <a:spLocks noGrp="1"/>
          </p:cNvSpPr>
          <p:nvPr>
            <p:ph idx="1"/>
          </p:nvPr>
        </p:nvSpPr>
        <p:spPr>
          <a:xfrm>
            <a:off x="204715" y="1112363"/>
            <a:ext cx="11750723" cy="5261141"/>
          </a:xfrm>
        </p:spPr>
        <p:txBody>
          <a:bodyPr>
            <a:normAutofit/>
          </a:bodyPr>
          <a:lstStyle/>
          <a:p>
            <a:pPr marL="0" indent="0" fontAlgn="base">
              <a:buNone/>
            </a:pPr>
            <a:r>
              <a:rPr lang="en-US" sz="3200"/>
              <a:t>C</a:t>
            </a:r>
            <a:r>
              <a:rPr lang="vi-VN" sz="3200"/>
              <a:t>ông ty công nghệ đang </a:t>
            </a:r>
            <a:r>
              <a:rPr lang="vi-VN" sz="3200" b="1">
                <a:solidFill>
                  <a:srgbClr val="00B050"/>
                </a:solidFill>
              </a:rPr>
              <a:t>có kế hoạch ra mắt một tựa game mới </a:t>
            </a:r>
            <a:r>
              <a:rPr lang="vi-VN" sz="3200"/>
              <a:t>tại thị trường Việt Nam:</a:t>
            </a:r>
          </a:p>
          <a:p>
            <a:pPr marL="803275" indent="-227013" fontAlgn="base">
              <a:buFont typeface="Wingdings" panose="05000000000000000000" pitchFamily="2" charset="2"/>
              <a:buChar char="§"/>
            </a:pPr>
            <a:r>
              <a:rPr lang="vi-VN" sz="2800"/>
              <a:t>Nghiên cứu thị trường.</a:t>
            </a:r>
          </a:p>
          <a:p>
            <a:pPr marL="803275" indent="-227013" fontAlgn="base">
              <a:buFont typeface="Wingdings" panose="05000000000000000000" pitchFamily="2" charset="2"/>
              <a:buChar char="§"/>
            </a:pPr>
            <a:r>
              <a:rPr lang="vi-VN" sz="2800"/>
              <a:t>Xem xét chi phí thực hiện và nguồn lực.</a:t>
            </a:r>
          </a:p>
          <a:p>
            <a:pPr marL="803275" indent="-227013" fontAlgn="base">
              <a:buFont typeface="Wingdings" panose="05000000000000000000" pitchFamily="2" charset="2"/>
              <a:buChar char="§"/>
            </a:pPr>
            <a:r>
              <a:rPr lang="vi-VN" sz="2800"/>
              <a:t>Tổ chức trải nghiệm thử miễn phí để thu thập đánh giá từ người chơi và chuyên gia.</a:t>
            </a:r>
          </a:p>
          <a:p>
            <a:pPr marL="803275" indent="-227013" fontAlgn="base">
              <a:buFont typeface="Wingdings" panose="05000000000000000000" pitchFamily="2" charset="2"/>
              <a:buChar char="§"/>
            </a:pPr>
            <a:r>
              <a:rPr lang="vi-VN" sz="2800"/>
              <a:t>Lên kế hoạch marketing.</a:t>
            </a:r>
          </a:p>
          <a:p>
            <a:pPr marL="803275" indent="-227013" fontAlgn="base">
              <a:buFont typeface="Wingdings" panose="05000000000000000000" pitchFamily="2" charset="2"/>
              <a:buChar char="§"/>
            </a:pPr>
            <a:r>
              <a:rPr lang="vi-VN" sz="2800"/>
              <a:t>Ra mắt phiên bản Beta.</a:t>
            </a:r>
          </a:p>
          <a:p>
            <a:pPr marL="803275" indent="-227013" fontAlgn="base">
              <a:buFont typeface="Wingdings" panose="05000000000000000000" pitchFamily="2" charset="2"/>
              <a:buChar char="§"/>
            </a:pPr>
            <a:r>
              <a:rPr lang="vi-VN" sz="2800"/>
              <a:t>Kiểm tra lỗi và hoàn tất chỉnh sửa.</a:t>
            </a:r>
          </a:p>
          <a:p>
            <a:pPr marL="803275" indent="-227013" fontAlgn="base">
              <a:buFont typeface="Wingdings" panose="05000000000000000000" pitchFamily="2" charset="2"/>
              <a:buChar char="§"/>
            </a:pPr>
            <a:r>
              <a:rPr lang="vi-VN" sz="2800"/>
              <a:t>Phát hành trên các ứng dụng tải xuống như App Store hoặc Google Play</a:t>
            </a:r>
          </a:p>
          <a:p>
            <a:pPr fontAlgn="base"/>
            <a:endParaRPr lang="en-US" sz="2400"/>
          </a:p>
        </p:txBody>
      </p:sp>
      <p:sp>
        <p:nvSpPr>
          <p:cNvPr id="5" name="Slide Number Placeholder 4"/>
          <p:cNvSpPr>
            <a:spLocks noGrp="1"/>
          </p:cNvSpPr>
          <p:nvPr>
            <p:ph type="sldNum" sz="quarter" idx="12"/>
          </p:nvPr>
        </p:nvSpPr>
        <p:spPr/>
        <p:txBody>
          <a:bodyPr/>
          <a:lstStyle/>
          <a:p>
            <a:fld id="{6E9BC5F3-20C3-46D3-932D-BAE27B3FCC69}" type="slidenum">
              <a:rPr lang="en-US" smtClean="0"/>
              <a:pPr/>
              <a:t>5</a:t>
            </a:fld>
            <a:endParaRPr lang="en-US"/>
          </a:p>
        </p:txBody>
      </p:sp>
    </p:spTree>
    <p:extLst>
      <p:ext uri="{BB962C8B-B14F-4D97-AF65-F5344CB8AC3E}">
        <p14:creationId xmlns:p14="http://schemas.microsoft.com/office/powerpoint/2010/main" val="123495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Ví dụ về quy trình kinh doanh</a:t>
            </a:r>
            <a:endParaRPr lang="en-US" dirty="0"/>
          </a:p>
        </p:txBody>
      </p:sp>
      <p:sp>
        <p:nvSpPr>
          <p:cNvPr id="2" name="Content Placeholder 1"/>
          <p:cNvSpPr>
            <a:spLocks noGrp="1"/>
          </p:cNvSpPr>
          <p:nvPr>
            <p:ph idx="1"/>
          </p:nvPr>
        </p:nvSpPr>
        <p:spPr>
          <a:xfrm>
            <a:off x="204715" y="1112363"/>
            <a:ext cx="11750723" cy="5261141"/>
          </a:xfrm>
        </p:spPr>
        <p:txBody>
          <a:bodyPr>
            <a:normAutofit/>
          </a:bodyPr>
          <a:lstStyle/>
          <a:p>
            <a:pPr marL="0" indent="0" fontAlgn="base">
              <a:buNone/>
            </a:pPr>
            <a:r>
              <a:rPr lang="en-US" sz="3200"/>
              <a:t>C</a:t>
            </a:r>
            <a:r>
              <a:rPr lang="vi-VN" sz="3200"/>
              <a:t>ông ty công nghệ đang </a:t>
            </a:r>
            <a:r>
              <a:rPr lang="vi-VN" sz="3200" b="1">
                <a:solidFill>
                  <a:srgbClr val="00B050"/>
                </a:solidFill>
              </a:rPr>
              <a:t>có kế hoạch ra mắt một tựa game mới </a:t>
            </a:r>
            <a:r>
              <a:rPr lang="vi-VN" sz="3200"/>
              <a:t>tại thị trường Việt Nam:</a:t>
            </a:r>
          </a:p>
          <a:p>
            <a:pPr marL="0" indent="0" fontAlgn="base">
              <a:buNone/>
            </a:pPr>
            <a:endParaRPr lang="en-US" sz="2400"/>
          </a:p>
        </p:txBody>
      </p:sp>
      <p:sp>
        <p:nvSpPr>
          <p:cNvPr id="5" name="Slide Number Placeholder 4"/>
          <p:cNvSpPr>
            <a:spLocks noGrp="1"/>
          </p:cNvSpPr>
          <p:nvPr>
            <p:ph type="sldNum" sz="quarter" idx="12"/>
          </p:nvPr>
        </p:nvSpPr>
        <p:spPr/>
        <p:txBody>
          <a:bodyPr/>
          <a:lstStyle/>
          <a:p>
            <a:fld id="{6E9BC5F3-20C3-46D3-932D-BAE27B3FCC69}" type="slidenum">
              <a:rPr lang="en-US" smtClean="0"/>
              <a:pPr/>
              <a:t>6</a:t>
            </a:fld>
            <a:endParaRPr lang="en-US"/>
          </a:p>
        </p:txBody>
      </p:sp>
      <p:pic>
        <p:nvPicPr>
          <p:cNvPr id="4" name="Picture 3">
            <a:extLst>
              <a:ext uri="{FF2B5EF4-FFF2-40B4-BE49-F238E27FC236}">
                <a16:creationId xmlns:a16="http://schemas.microsoft.com/office/drawing/2014/main" id="{F7C86C10-63EE-5C04-47ED-85C6D172B78E}"/>
              </a:ext>
            </a:extLst>
          </p:cNvPr>
          <p:cNvPicPr>
            <a:picLocks noChangeAspect="1"/>
          </p:cNvPicPr>
          <p:nvPr/>
        </p:nvPicPr>
        <p:blipFill>
          <a:blip r:embed="rId2"/>
          <a:stretch>
            <a:fillRect/>
          </a:stretch>
        </p:blipFill>
        <p:spPr>
          <a:xfrm>
            <a:off x="4411226" y="1676120"/>
            <a:ext cx="3547069" cy="4729425"/>
          </a:xfrm>
          <a:prstGeom prst="rect">
            <a:avLst/>
          </a:prstGeom>
        </p:spPr>
      </p:pic>
    </p:spTree>
    <p:extLst>
      <p:ext uri="{BB962C8B-B14F-4D97-AF65-F5344CB8AC3E}">
        <p14:creationId xmlns:p14="http://schemas.microsoft.com/office/powerpoint/2010/main" val="361174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Các loại quy trình kinh doanh</a:t>
            </a:r>
            <a:endParaRPr lang="en-US" dirty="0"/>
          </a:p>
        </p:txBody>
      </p:sp>
      <p:pic>
        <p:nvPicPr>
          <p:cNvPr id="4" name="Content Placeholder 3">
            <a:extLst>
              <a:ext uri="{FF2B5EF4-FFF2-40B4-BE49-F238E27FC236}">
                <a16:creationId xmlns:a16="http://schemas.microsoft.com/office/drawing/2014/main" id="{A0A94AFA-3F70-93C2-3B0E-F8397C9983DF}"/>
              </a:ext>
            </a:extLst>
          </p:cNvPr>
          <p:cNvPicPr>
            <a:picLocks noGrp="1" noChangeAspect="1"/>
          </p:cNvPicPr>
          <p:nvPr>
            <p:ph idx="1"/>
          </p:nvPr>
        </p:nvPicPr>
        <p:blipFill>
          <a:blip r:embed="rId2"/>
          <a:stretch>
            <a:fillRect/>
          </a:stretch>
        </p:blipFill>
        <p:spPr>
          <a:xfrm>
            <a:off x="2029768" y="1364763"/>
            <a:ext cx="7707084" cy="4991589"/>
          </a:xfrm>
          <a:prstGeom prst="rect">
            <a:avLst/>
          </a:prstGeom>
        </p:spPr>
      </p:pic>
      <p:sp>
        <p:nvSpPr>
          <p:cNvPr id="5" name="Slide Number Placeholder 4"/>
          <p:cNvSpPr>
            <a:spLocks noGrp="1"/>
          </p:cNvSpPr>
          <p:nvPr>
            <p:ph type="sldNum" sz="quarter" idx="12"/>
          </p:nvPr>
        </p:nvSpPr>
        <p:spPr/>
        <p:txBody>
          <a:bodyPr/>
          <a:lstStyle/>
          <a:p>
            <a:fld id="{6E9BC5F3-20C3-46D3-932D-BAE27B3FCC69}" type="slidenum">
              <a:rPr lang="en-US" smtClean="0"/>
              <a:pPr/>
              <a:t>7</a:t>
            </a:fld>
            <a:endParaRPr lang="en-US"/>
          </a:p>
        </p:txBody>
      </p:sp>
    </p:spTree>
    <p:extLst>
      <p:ext uri="{BB962C8B-B14F-4D97-AF65-F5344CB8AC3E}">
        <p14:creationId xmlns:p14="http://schemas.microsoft.com/office/powerpoint/2010/main" val="1810823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Các loại quy trình kinh doanh</a:t>
            </a:r>
            <a:endParaRPr lang="en-US" dirty="0"/>
          </a:p>
        </p:txBody>
      </p:sp>
      <p:sp>
        <p:nvSpPr>
          <p:cNvPr id="2" name="Content Placeholder 1"/>
          <p:cNvSpPr>
            <a:spLocks noGrp="1"/>
          </p:cNvSpPr>
          <p:nvPr>
            <p:ph idx="1"/>
          </p:nvPr>
        </p:nvSpPr>
        <p:spPr>
          <a:xfrm>
            <a:off x="204715" y="1112363"/>
            <a:ext cx="11750723" cy="5261141"/>
          </a:xfrm>
        </p:spPr>
        <p:txBody>
          <a:bodyPr>
            <a:normAutofit/>
          </a:bodyPr>
          <a:lstStyle/>
          <a:p>
            <a:pPr algn="just" fontAlgn="base"/>
            <a:r>
              <a:rPr lang="vi-VN" sz="3200"/>
              <a:t>Nguồn nhân lực: Tuyển dụng, sàng lọc hồ sơ, phỏng vấn, giới thiệu nhân viên, kỷ luật.</a:t>
            </a:r>
          </a:p>
          <a:p>
            <a:pPr algn="just" fontAlgn="base"/>
            <a:r>
              <a:rPr lang="vi-VN" sz="3200"/>
              <a:t>Tài chính: Thiết lập báo cáo ngân sách, lập kế hoạch thu chi.</a:t>
            </a:r>
          </a:p>
          <a:p>
            <a:pPr algn="just" fontAlgn="base"/>
            <a:r>
              <a:rPr lang="vi-VN" sz="3200"/>
              <a:t>Hoạt động quản lý: Hoạch định chiến lược kinh doanh, đánh giá hiệu quả công việc của toàn bộ phòng ban trong công ty.</a:t>
            </a:r>
          </a:p>
          <a:p>
            <a:pPr algn="just" fontAlgn="base"/>
            <a:r>
              <a:rPr lang="vi-VN" sz="3200"/>
              <a:t>Bán hàng: Tìm kiếm nguồn khách hàng tiềm năng, bán hàng, xây dựng kế hoạch phát triển thị trường mới.</a:t>
            </a:r>
          </a:p>
          <a:p>
            <a:pPr algn="just" fontAlgn="base"/>
            <a:r>
              <a:rPr lang="vi-VN" sz="3200"/>
              <a:t>Chăm sóc khách hàng: Hỗ trợ khách hàng, giải quyết vấn đề, khắc phục sự cố.</a:t>
            </a:r>
          </a:p>
          <a:p>
            <a:pPr algn="just" fontAlgn="base"/>
            <a:r>
              <a:rPr lang="vi-VN" sz="3200"/>
              <a:t>Sản xuất và vận hành: Quản lý chuỗi cung ứng của doanh nghiệp.</a:t>
            </a:r>
          </a:p>
          <a:p>
            <a:pPr fontAlgn="base"/>
            <a:endParaRPr lang="en-US" sz="2400"/>
          </a:p>
        </p:txBody>
      </p:sp>
      <p:sp>
        <p:nvSpPr>
          <p:cNvPr id="5" name="Slide Number Placeholder 4"/>
          <p:cNvSpPr>
            <a:spLocks noGrp="1"/>
          </p:cNvSpPr>
          <p:nvPr>
            <p:ph type="sldNum" sz="quarter" idx="12"/>
          </p:nvPr>
        </p:nvSpPr>
        <p:spPr/>
        <p:txBody>
          <a:bodyPr/>
          <a:lstStyle/>
          <a:p>
            <a:fld id="{6E9BC5F3-20C3-46D3-932D-BAE27B3FCC69}" type="slidenum">
              <a:rPr lang="en-US" smtClean="0"/>
              <a:pPr/>
              <a:t>8</a:t>
            </a:fld>
            <a:endParaRPr lang="en-US"/>
          </a:p>
        </p:txBody>
      </p:sp>
      <p:sp>
        <p:nvSpPr>
          <p:cNvPr id="4" name="TextBox 3">
            <a:extLst>
              <a:ext uri="{FF2B5EF4-FFF2-40B4-BE49-F238E27FC236}">
                <a16:creationId xmlns:a16="http://schemas.microsoft.com/office/drawing/2014/main" id="{089B11CE-2F51-870E-77F0-814999C6539A}"/>
              </a:ext>
            </a:extLst>
          </p:cNvPr>
          <p:cNvSpPr txBox="1"/>
          <p:nvPr/>
        </p:nvSpPr>
        <p:spPr>
          <a:xfrm>
            <a:off x="10781881" y="5375868"/>
            <a:ext cx="1055077" cy="369332"/>
          </a:xfrm>
          <a:prstGeom prst="rect">
            <a:avLst/>
          </a:prstGeom>
          <a:noFill/>
        </p:spPr>
        <p:txBody>
          <a:bodyPr wrap="square" rtlCol="0">
            <a:spAutoFit/>
          </a:bodyPr>
          <a:lstStyle/>
          <a:p>
            <a:r>
              <a:rPr lang="en-US">
                <a:highlight>
                  <a:srgbClr val="FFFF00"/>
                </a:highlight>
              </a:rPr>
              <a:t>Dừng</a:t>
            </a:r>
          </a:p>
        </p:txBody>
      </p:sp>
    </p:spTree>
    <p:extLst>
      <p:ext uri="{BB962C8B-B14F-4D97-AF65-F5344CB8AC3E}">
        <p14:creationId xmlns:p14="http://schemas.microsoft.com/office/powerpoint/2010/main" val="82738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6175" y="173913"/>
            <a:ext cx="10195995" cy="590477"/>
          </a:xfrm>
        </p:spPr>
        <p:txBody>
          <a:bodyPr>
            <a:normAutofit fontScale="90000"/>
          </a:bodyPr>
          <a:lstStyle/>
          <a:p>
            <a:r>
              <a:rPr lang="vi-VN"/>
              <a:t>Lập sơ đồ quy trình hoạt động kinh doanh là gì?</a:t>
            </a:r>
            <a:endParaRPr lang="en-US" dirty="0"/>
          </a:p>
        </p:txBody>
      </p:sp>
      <p:sp>
        <p:nvSpPr>
          <p:cNvPr id="2" name="Content Placeholder 1"/>
          <p:cNvSpPr>
            <a:spLocks noGrp="1"/>
          </p:cNvSpPr>
          <p:nvPr>
            <p:ph idx="1"/>
          </p:nvPr>
        </p:nvSpPr>
        <p:spPr>
          <a:xfrm>
            <a:off x="204715" y="1112363"/>
            <a:ext cx="11750723" cy="5261141"/>
          </a:xfrm>
        </p:spPr>
        <p:txBody>
          <a:bodyPr>
            <a:normAutofit/>
          </a:bodyPr>
          <a:lstStyle/>
          <a:p>
            <a:pPr marL="0" indent="0" algn="just">
              <a:buNone/>
            </a:pPr>
            <a:r>
              <a:rPr lang="en-US"/>
              <a:t>Lập </a:t>
            </a:r>
            <a:r>
              <a:rPr lang="en-US" i="1"/>
              <a:t>sơ đồ quy trình kinh doanh</a:t>
            </a:r>
            <a:r>
              <a:rPr lang="en-US"/>
              <a:t> là hoạt động phân tích và ghi lại quy trình thực hiện các công việc trong tổ chức. Dựa trên mô hình chi tiết nhà quản trị có cơ sở hiểu rõ và phân chia dự án cho từng phòng ban để đạt được kết quả tốt</a:t>
            </a:r>
            <a:endParaRPr lang="vi-VN"/>
          </a:p>
        </p:txBody>
      </p:sp>
      <p:sp>
        <p:nvSpPr>
          <p:cNvPr id="5" name="Slide Number Placeholder 4"/>
          <p:cNvSpPr>
            <a:spLocks noGrp="1"/>
          </p:cNvSpPr>
          <p:nvPr>
            <p:ph type="sldNum" sz="quarter" idx="12"/>
          </p:nvPr>
        </p:nvSpPr>
        <p:spPr/>
        <p:txBody>
          <a:bodyPr/>
          <a:lstStyle/>
          <a:p>
            <a:fld id="{6E9BC5F3-20C3-46D3-932D-BAE27B3FCC69}" type="slidenum">
              <a:rPr lang="en-US" smtClean="0"/>
              <a:pPr/>
              <a:t>9</a:t>
            </a:fld>
            <a:endParaRPr lang="en-US"/>
          </a:p>
        </p:txBody>
      </p:sp>
      <p:pic>
        <p:nvPicPr>
          <p:cNvPr id="4" name="Picture 3">
            <a:extLst>
              <a:ext uri="{FF2B5EF4-FFF2-40B4-BE49-F238E27FC236}">
                <a16:creationId xmlns:a16="http://schemas.microsoft.com/office/drawing/2014/main" id="{30F1AC85-D1AA-3F5E-7C31-42274D006FEC}"/>
              </a:ext>
            </a:extLst>
          </p:cNvPr>
          <p:cNvPicPr>
            <a:picLocks noChangeAspect="1"/>
          </p:cNvPicPr>
          <p:nvPr/>
        </p:nvPicPr>
        <p:blipFill>
          <a:blip r:embed="rId2"/>
          <a:stretch>
            <a:fillRect/>
          </a:stretch>
        </p:blipFill>
        <p:spPr>
          <a:xfrm>
            <a:off x="3243767" y="3095384"/>
            <a:ext cx="5366833" cy="3008161"/>
          </a:xfrm>
          <a:prstGeom prst="rect">
            <a:avLst/>
          </a:prstGeom>
        </p:spPr>
      </p:pic>
    </p:spTree>
    <p:extLst>
      <p:ext uri="{BB962C8B-B14F-4D97-AF65-F5344CB8AC3E}">
        <p14:creationId xmlns:p14="http://schemas.microsoft.com/office/powerpoint/2010/main" val="255028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1306</TotalTime>
  <Words>2866</Words>
  <Application>Microsoft Office PowerPoint</Application>
  <PresentationFormat>Widescreen</PresentationFormat>
  <Paragraphs>161</Paragraphs>
  <Slides>39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Times New Roman</vt:lpstr>
      <vt:lpstr>Wingdings</vt:lpstr>
      <vt:lpstr>1_Office Theme</vt:lpstr>
      <vt:lpstr>PowerPoint Presentation</vt:lpstr>
      <vt:lpstr>Nội Dung</vt:lpstr>
      <vt:lpstr>1. Quy trình kinh doanh</vt:lpstr>
      <vt:lpstr>Ý tưởng</vt:lpstr>
      <vt:lpstr>Ví dụ về quy trình kinh doanh</vt:lpstr>
      <vt:lpstr>Ví dụ về quy trình kinh doanh</vt:lpstr>
      <vt:lpstr>Các loại quy trình kinh doanh</vt:lpstr>
      <vt:lpstr>Các loại quy trình kinh doanh</vt:lpstr>
      <vt:lpstr>Lập sơ đồ quy trình hoạt động kinh doanh là gì?</vt:lpstr>
      <vt:lpstr>Vì sao phải xây dựng sơ đồ quy trình kinh doanh?</vt:lpstr>
      <vt:lpstr>Vì sao phải xây dựng sơ đồ quy trình kinh doanh?</vt:lpstr>
      <vt:lpstr>Cách lập quy trình kinh doanh cho các hoạt động của doanh nghiệp</vt:lpstr>
      <vt:lpstr>Lưu đồ quy trình quản lý nguồn nhân sự</vt:lpstr>
      <vt:lpstr>2. Môi trường Công nghệ thông tin</vt:lpstr>
      <vt:lpstr>Bộ phận CNTT của Doanh nghiệp </vt:lpstr>
      <vt:lpstr>Bộ phận CNTT của Doanh nghiệp </vt:lpstr>
      <vt:lpstr>Bộ phận CNTT của Doanh nghiệp </vt:lpstr>
      <vt:lpstr>Bộ phận CNTT của Doanh nghiệp </vt:lpstr>
      <vt:lpstr>Những lĩnh vực trọng tâm của CNTT Doanh nghiệp</vt:lpstr>
      <vt:lpstr>Những lĩnh vực trọng tâm của CNTT Doanh nghiệp</vt:lpstr>
      <vt:lpstr>Những lĩnh vực trọng tâm của CNTT Doanh nghiệp</vt:lpstr>
      <vt:lpstr>Những lĩnh vực trọng tâm của CNTT Doanh nghiệp</vt:lpstr>
      <vt:lpstr>Những lĩnh vực trọng tâm của CNTT Doanh nghiệp</vt:lpstr>
      <vt:lpstr>Sự phụ thuộc lẫn nhau giữa Công nghệ và Tổ chức trong CNTT của Doanh nghiệp</vt:lpstr>
      <vt:lpstr>3. Văn hoá tổ chức</vt:lpstr>
      <vt:lpstr>Văn hoá tổ chức</vt:lpstr>
      <vt:lpstr>Các cấp độ của văn hóa doanh nghiệp</vt:lpstr>
      <vt:lpstr>Các cấp độ của văn hóa doanh nghiệp</vt:lpstr>
      <vt:lpstr>Các cấp độ của văn hóa doanh nghiệp</vt:lpstr>
      <vt:lpstr>Trong thực tiễn, văn hóa doanh nghiệp đóng vai trò gì?</vt:lpstr>
      <vt:lpstr>Trong thực tiễn, văn hóa doanh nghiệp đóng vai trò gì?</vt:lpstr>
      <vt:lpstr>Hướng dẫn 6 bước xây dựng văn hóa doanh nghiệp</vt:lpstr>
      <vt:lpstr>Ví dụ về văn hóa doanh nghiệp của các tập đoàn lớn</vt:lpstr>
      <vt:lpstr>Ví dụ về văn hóa doanh nghiệp của các tập đoàn lớn</vt:lpstr>
      <vt:lpstr>Ví dụ về văn hóa doanh nghiệp của các tập đoàn lớn</vt:lpstr>
      <vt:lpstr>Ví dụ về văn hóa doanh nghiệp của các tập đoàn lớn</vt:lpstr>
      <vt:lpstr>Kết luận</vt:lpstr>
      <vt:lpstr>Bài tập</vt:lpstr>
      <vt:lpstr>CHÚC CÁC BẠN THÀNH CÔNG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dc:creator>
  <cp:lastModifiedBy>NAM HOANG</cp:lastModifiedBy>
  <cp:revision>253</cp:revision>
  <dcterms:created xsi:type="dcterms:W3CDTF">2016-05-19T07:14:34Z</dcterms:created>
  <dcterms:modified xsi:type="dcterms:W3CDTF">2024-06-20T13:42:04Z</dcterms:modified>
</cp:coreProperties>
</file>